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84" r:id="rId5"/>
    <p:sldId id="286" r:id="rId6"/>
    <p:sldId id="287" r:id="rId7"/>
    <p:sldId id="285" r:id="rId8"/>
    <p:sldId id="297" r:id="rId9"/>
    <p:sldId id="298" r:id="rId10"/>
    <p:sldId id="301" r:id="rId11"/>
    <p:sldId id="300" r:id="rId12"/>
    <p:sldId id="302" r:id="rId13"/>
    <p:sldId id="315" r:id="rId14"/>
    <p:sldId id="303" r:id="rId15"/>
    <p:sldId id="304" r:id="rId16"/>
    <p:sldId id="305" r:id="rId17"/>
    <p:sldId id="310" r:id="rId18"/>
    <p:sldId id="293" r:id="rId19"/>
    <p:sldId id="307" r:id="rId20"/>
    <p:sldId id="308" r:id="rId21"/>
    <p:sldId id="309" r:id="rId22"/>
    <p:sldId id="313" r:id="rId23"/>
    <p:sldId id="294" r:id="rId24"/>
    <p:sldId id="29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6CD"/>
    <a:srgbClr val="C9ABA7"/>
    <a:srgbClr val="ECC4BF"/>
    <a:srgbClr val="97EFD3"/>
    <a:srgbClr val="E9C46A"/>
    <a:srgbClr val="F15574"/>
    <a:srgbClr val="F4EBE8"/>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9" d="100"/>
          <a:sy n="89" d="100"/>
        </p:scale>
        <p:origin x="99" y="251"/>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3" d="100"/>
          <a:sy n="73" d="100"/>
        </p:scale>
        <p:origin x="3409" y="7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705A44-5285-B612-0619-73C8350E07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3946A6D-7EC8-3DE7-4694-3814883B81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ED48B3-5C9E-4C7E-B99C-EBBB41EA7534}" type="datetimeFigureOut">
              <a:rPr lang="en-IN" smtClean="0"/>
              <a:t>12-12-2022</a:t>
            </a:fld>
            <a:endParaRPr lang="en-IN"/>
          </a:p>
        </p:txBody>
      </p:sp>
      <p:sp>
        <p:nvSpPr>
          <p:cNvPr id="4" name="Footer Placeholder 3">
            <a:extLst>
              <a:ext uri="{FF2B5EF4-FFF2-40B4-BE49-F238E27FC236}">
                <a16:creationId xmlns:a16="http://schemas.microsoft.com/office/drawing/2014/main" id="{D25D56C9-DC9A-C00C-AEC6-7631A36076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01200FF-CD16-0BE2-58C5-65AB3C2685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7B7D9C-22D0-4097-8098-A5A147223310}" type="slidenum">
              <a:rPr lang="en-IN" smtClean="0"/>
              <a:t>‹#›</a:t>
            </a:fld>
            <a:endParaRPr lang="en-IN"/>
          </a:p>
        </p:txBody>
      </p:sp>
    </p:spTree>
    <p:extLst>
      <p:ext uri="{BB962C8B-B14F-4D97-AF65-F5344CB8AC3E}">
        <p14:creationId xmlns:p14="http://schemas.microsoft.com/office/powerpoint/2010/main" val="3782918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dirty="0"/>
              <a:t>Click to edit Master title style</a:t>
            </a: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84197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83577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dirty="0"/>
              <a:t>Click to edit Master text styles</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a:xfrm>
            <a:off x="1139952" y="512064"/>
            <a:ext cx="9912096" cy="785383"/>
          </a:xfrm>
        </p:spPr>
        <p:txBody>
          <a:bodyPr/>
          <a:lstStyle>
            <a:lvl1pPr>
              <a:defRPr sz="4400">
                <a:solidFill>
                  <a:schemeClr val="bg1"/>
                </a:solidFill>
              </a:defRPr>
            </a:lvl1pPr>
          </a:lstStyle>
          <a:p>
            <a:r>
              <a:rPr lang="en-US" noProof="0" dirty="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538384" y="2346750"/>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409278" y="2209042"/>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
        <p:nvSpPr>
          <p:cNvPr id="6" name="Google Shape;1149;p53">
            <a:extLst>
              <a:ext uri="{FF2B5EF4-FFF2-40B4-BE49-F238E27FC236}">
                <a16:creationId xmlns:a16="http://schemas.microsoft.com/office/drawing/2014/main" id="{B1193EAA-98CF-7952-E37F-0B3134C797D8}"/>
              </a:ext>
            </a:extLst>
          </p:cNvPr>
          <p:cNvSpPr/>
          <p:nvPr userDrawn="1"/>
        </p:nvSpPr>
        <p:spPr>
          <a:xfrm>
            <a:off x="3494362" y="2352506"/>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8" name="Text Placeholder 24">
            <a:extLst>
              <a:ext uri="{FF2B5EF4-FFF2-40B4-BE49-F238E27FC236}">
                <a16:creationId xmlns:a16="http://schemas.microsoft.com/office/drawing/2014/main" id="{FF7EBAFC-98B1-3218-E673-B5CB0A6BF80A}"/>
              </a:ext>
            </a:extLst>
          </p:cNvPr>
          <p:cNvSpPr>
            <a:spLocks noGrp="1"/>
          </p:cNvSpPr>
          <p:nvPr>
            <p:ph type="body" sz="quarter" idx="15"/>
          </p:nvPr>
        </p:nvSpPr>
        <p:spPr>
          <a:xfrm>
            <a:off x="3365256" y="2214798"/>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16" name="Google Shape;1149;p53">
            <a:extLst>
              <a:ext uri="{FF2B5EF4-FFF2-40B4-BE49-F238E27FC236}">
                <a16:creationId xmlns:a16="http://schemas.microsoft.com/office/drawing/2014/main" id="{F8266EAA-FAF2-A15A-C3BD-D5E4A9845E1D}"/>
              </a:ext>
            </a:extLst>
          </p:cNvPr>
          <p:cNvSpPr/>
          <p:nvPr userDrawn="1"/>
        </p:nvSpPr>
        <p:spPr>
          <a:xfrm>
            <a:off x="6317900" y="2340994"/>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Text Placeholder 24">
            <a:extLst>
              <a:ext uri="{FF2B5EF4-FFF2-40B4-BE49-F238E27FC236}">
                <a16:creationId xmlns:a16="http://schemas.microsoft.com/office/drawing/2014/main" id="{22550DB2-DD6D-F5DC-0523-709B2A7641D4}"/>
              </a:ext>
            </a:extLst>
          </p:cNvPr>
          <p:cNvSpPr>
            <a:spLocks noGrp="1"/>
          </p:cNvSpPr>
          <p:nvPr>
            <p:ph type="body" sz="quarter" idx="16"/>
          </p:nvPr>
        </p:nvSpPr>
        <p:spPr>
          <a:xfrm>
            <a:off x="6188794" y="2203286"/>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18" name="Google Shape;1149;p53">
            <a:extLst>
              <a:ext uri="{FF2B5EF4-FFF2-40B4-BE49-F238E27FC236}">
                <a16:creationId xmlns:a16="http://schemas.microsoft.com/office/drawing/2014/main" id="{9CAD273D-8444-CDD2-A82E-998C160083FE}"/>
              </a:ext>
            </a:extLst>
          </p:cNvPr>
          <p:cNvSpPr/>
          <p:nvPr userDrawn="1"/>
        </p:nvSpPr>
        <p:spPr>
          <a:xfrm>
            <a:off x="9273878" y="2346750"/>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Text Placeholder 24">
            <a:extLst>
              <a:ext uri="{FF2B5EF4-FFF2-40B4-BE49-F238E27FC236}">
                <a16:creationId xmlns:a16="http://schemas.microsoft.com/office/drawing/2014/main" id="{F7B34EA5-350C-ECA5-A250-D437BAF1E0BD}"/>
              </a:ext>
            </a:extLst>
          </p:cNvPr>
          <p:cNvSpPr>
            <a:spLocks noGrp="1"/>
          </p:cNvSpPr>
          <p:nvPr>
            <p:ph type="body" sz="quarter" idx="17"/>
          </p:nvPr>
        </p:nvSpPr>
        <p:spPr>
          <a:xfrm>
            <a:off x="9144772" y="2209042"/>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20" name="Google Shape;1149;p53">
            <a:extLst>
              <a:ext uri="{FF2B5EF4-FFF2-40B4-BE49-F238E27FC236}">
                <a16:creationId xmlns:a16="http://schemas.microsoft.com/office/drawing/2014/main" id="{9A16C826-93EF-3986-0398-042F6C02547E}"/>
              </a:ext>
            </a:extLst>
          </p:cNvPr>
          <p:cNvSpPr/>
          <p:nvPr userDrawn="1"/>
        </p:nvSpPr>
        <p:spPr>
          <a:xfrm>
            <a:off x="542522" y="4200175"/>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24">
            <a:extLst>
              <a:ext uri="{FF2B5EF4-FFF2-40B4-BE49-F238E27FC236}">
                <a16:creationId xmlns:a16="http://schemas.microsoft.com/office/drawing/2014/main" id="{6C721392-C569-5771-EBC0-3651C327CD90}"/>
              </a:ext>
            </a:extLst>
          </p:cNvPr>
          <p:cNvSpPr>
            <a:spLocks noGrp="1"/>
          </p:cNvSpPr>
          <p:nvPr>
            <p:ph type="body" sz="quarter" idx="18"/>
          </p:nvPr>
        </p:nvSpPr>
        <p:spPr>
          <a:xfrm>
            <a:off x="413416" y="4062467"/>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22" name="Google Shape;1149;p53">
            <a:extLst>
              <a:ext uri="{FF2B5EF4-FFF2-40B4-BE49-F238E27FC236}">
                <a16:creationId xmlns:a16="http://schemas.microsoft.com/office/drawing/2014/main" id="{4BE0FE30-DF2A-A3E3-70C3-DD70D8DD24CC}"/>
              </a:ext>
            </a:extLst>
          </p:cNvPr>
          <p:cNvSpPr/>
          <p:nvPr userDrawn="1"/>
        </p:nvSpPr>
        <p:spPr>
          <a:xfrm>
            <a:off x="3498500" y="4205931"/>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Text Placeholder 24">
            <a:extLst>
              <a:ext uri="{FF2B5EF4-FFF2-40B4-BE49-F238E27FC236}">
                <a16:creationId xmlns:a16="http://schemas.microsoft.com/office/drawing/2014/main" id="{80C8C674-D776-B7CF-F492-15ADCB955FE2}"/>
              </a:ext>
            </a:extLst>
          </p:cNvPr>
          <p:cNvSpPr>
            <a:spLocks noGrp="1"/>
          </p:cNvSpPr>
          <p:nvPr>
            <p:ph type="body" sz="quarter" idx="19"/>
          </p:nvPr>
        </p:nvSpPr>
        <p:spPr>
          <a:xfrm>
            <a:off x="3369394" y="4068223"/>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26" name="Google Shape;1149;p53">
            <a:extLst>
              <a:ext uri="{FF2B5EF4-FFF2-40B4-BE49-F238E27FC236}">
                <a16:creationId xmlns:a16="http://schemas.microsoft.com/office/drawing/2014/main" id="{C9AD03C9-B483-E236-8676-431A0A3EF4D7}"/>
              </a:ext>
            </a:extLst>
          </p:cNvPr>
          <p:cNvSpPr/>
          <p:nvPr userDrawn="1"/>
        </p:nvSpPr>
        <p:spPr>
          <a:xfrm>
            <a:off x="6322038" y="4194419"/>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Text Placeholder 24">
            <a:extLst>
              <a:ext uri="{FF2B5EF4-FFF2-40B4-BE49-F238E27FC236}">
                <a16:creationId xmlns:a16="http://schemas.microsoft.com/office/drawing/2014/main" id="{C77D5EF6-2F16-A80A-E02B-5188326ED52B}"/>
              </a:ext>
            </a:extLst>
          </p:cNvPr>
          <p:cNvSpPr>
            <a:spLocks noGrp="1"/>
          </p:cNvSpPr>
          <p:nvPr>
            <p:ph type="body" sz="quarter" idx="20"/>
          </p:nvPr>
        </p:nvSpPr>
        <p:spPr>
          <a:xfrm>
            <a:off x="6192932" y="4056711"/>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
        <p:nvSpPr>
          <p:cNvPr id="38" name="Google Shape;1149;p53">
            <a:extLst>
              <a:ext uri="{FF2B5EF4-FFF2-40B4-BE49-F238E27FC236}">
                <a16:creationId xmlns:a16="http://schemas.microsoft.com/office/drawing/2014/main" id="{DA96CB0A-7D22-034D-2737-4640304EF6AE}"/>
              </a:ext>
            </a:extLst>
          </p:cNvPr>
          <p:cNvSpPr/>
          <p:nvPr userDrawn="1"/>
        </p:nvSpPr>
        <p:spPr>
          <a:xfrm>
            <a:off x="9278016" y="4200175"/>
            <a:ext cx="2542032" cy="137617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Text Placeholder 24">
            <a:extLst>
              <a:ext uri="{FF2B5EF4-FFF2-40B4-BE49-F238E27FC236}">
                <a16:creationId xmlns:a16="http://schemas.microsoft.com/office/drawing/2014/main" id="{377A2DF1-4169-84A4-4B88-1381F38C0183}"/>
              </a:ext>
            </a:extLst>
          </p:cNvPr>
          <p:cNvSpPr>
            <a:spLocks noGrp="1"/>
          </p:cNvSpPr>
          <p:nvPr>
            <p:ph type="body" sz="quarter" idx="21"/>
          </p:nvPr>
        </p:nvSpPr>
        <p:spPr>
          <a:xfrm>
            <a:off x="9148910" y="4062467"/>
            <a:ext cx="2514600" cy="1367028"/>
          </a:xfrm>
          <a:solidFill>
            <a:schemeClr val="accent5"/>
          </a:solidFill>
          <a:ln w="25400">
            <a:solidFill>
              <a:schemeClr val="dk1"/>
            </a:solidFill>
          </a:ln>
        </p:spPr>
        <p:txBody>
          <a:bodyPr wrap="square" tIns="360000" anchor="t" anchorCtr="0"/>
          <a:lstStyle>
            <a:lvl1pPr marL="0" indent="0" algn="ctr">
              <a:buFont typeface="Arial" panose="020B0604020202020204" pitchFamily="34" charset="0"/>
              <a:buNone/>
              <a:defRPr sz="2000">
                <a:latin typeface="+mj-lt"/>
              </a:defRPr>
            </a:lvl1pPr>
          </a:lstStyle>
          <a:p>
            <a:pPr lvl="0"/>
            <a:endParaRPr lang="en-US" noProof="0" dirty="0"/>
          </a:p>
        </p:txBody>
      </p:sp>
    </p:spTree>
    <p:extLst>
      <p:ext uri="{BB962C8B-B14F-4D97-AF65-F5344CB8AC3E}">
        <p14:creationId xmlns:p14="http://schemas.microsoft.com/office/powerpoint/2010/main" val="92943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dirty="0"/>
              <a:t>2022</a:t>
            </a:r>
            <a:endParaRPr lang="en-US" noProof="0" dirty="0"/>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dirty="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 id="2147483670" r:id="rId18"/>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sz="4400" dirty="0"/>
              <a:t>Introduction to Microservices Architecture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endParaRPr lang="en-US" dirty="0"/>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a:extLst>
              <a:ext uri="{FF2B5EF4-FFF2-40B4-BE49-F238E27FC236}">
                <a16:creationId xmlns:a16="http://schemas.microsoft.com/office/drawing/2014/main" id="{DBACB058-DC06-F595-572C-39E6F351C943}"/>
              </a:ext>
            </a:extLst>
          </p:cNvPr>
          <p:cNvPicPr>
            <a:picLocks noChangeAspect="1"/>
          </p:cNvPicPr>
          <p:nvPr/>
        </p:nvPicPr>
        <p:blipFill>
          <a:blip r:embed="rId3"/>
          <a:stretch>
            <a:fillRect/>
          </a:stretch>
        </p:blipFill>
        <p:spPr>
          <a:xfrm>
            <a:off x="7246779" y="812292"/>
            <a:ext cx="3834627" cy="4928616"/>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5160A9-B2A7-91FA-696C-0FF7394A45A5}"/>
              </a:ext>
            </a:extLst>
          </p:cNvPr>
          <p:cNvSpPr>
            <a:spLocks noGrp="1"/>
          </p:cNvSpPr>
          <p:nvPr>
            <p:ph type="sldNum" sz="quarter" idx="12"/>
          </p:nvPr>
        </p:nvSpPr>
        <p:spPr/>
        <p:txBody>
          <a:bodyPr/>
          <a:lstStyle/>
          <a:p>
            <a:fld id="{8D0AFDD5-844D-364D-8AEC-50CF4D36D55D}" type="slidenum">
              <a:rPr lang="en-US" noProof="0" smtClean="0"/>
              <a:pPr/>
              <a:t>10</a:t>
            </a:fld>
            <a:endParaRPr lang="en-US" noProof="0"/>
          </a:p>
        </p:txBody>
      </p:sp>
      <p:sp>
        <p:nvSpPr>
          <p:cNvPr id="5" name="Footer Placeholder 4">
            <a:extLst>
              <a:ext uri="{FF2B5EF4-FFF2-40B4-BE49-F238E27FC236}">
                <a16:creationId xmlns:a16="http://schemas.microsoft.com/office/drawing/2014/main" id="{6D10AF32-3044-763E-4F03-C9511291F4E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AC019F4-4CBB-CA32-3730-4F160964777D}"/>
              </a:ext>
            </a:extLst>
          </p:cNvPr>
          <p:cNvSpPr>
            <a:spLocks noGrp="1"/>
          </p:cNvSpPr>
          <p:nvPr>
            <p:ph type="dt" sz="half" idx="10"/>
          </p:nvPr>
        </p:nvSpPr>
        <p:spPr/>
        <p:txBody>
          <a:bodyPr/>
          <a:lstStyle/>
          <a:p>
            <a:r>
              <a:rPr lang="en-US" noProof="0"/>
              <a:t>20XX</a:t>
            </a:r>
          </a:p>
        </p:txBody>
      </p:sp>
      <p:sp>
        <p:nvSpPr>
          <p:cNvPr id="2" name="Title 13">
            <a:extLst>
              <a:ext uri="{FF2B5EF4-FFF2-40B4-BE49-F238E27FC236}">
                <a16:creationId xmlns:a16="http://schemas.microsoft.com/office/drawing/2014/main" id="{36D906B7-FE8E-D3EF-4B69-8584D2102941}"/>
              </a:ext>
            </a:extLst>
          </p:cNvPr>
          <p:cNvSpPr txBox="1">
            <a:spLocks/>
          </p:cNvSpPr>
          <p:nvPr/>
        </p:nvSpPr>
        <p:spPr>
          <a:xfrm>
            <a:off x="1139952" y="512064"/>
            <a:ext cx="9912096" cy="1014984"/>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4800"/>
              <a:t>Comparison</a:t>
            </a:r>
            <a:endParaRPr lang="en-IN" sz="4800" dirty="0"/>
          </a:p>
        </p:txBody>
      </p:sp>
      <p:pic>
        <p:nvPicPr>
          <p:cNvPr id="3" name="Content Placeholder 21">
            <a:extLst>
              <a:ext uri="{FF2B5EF4-FFF2-40B4-BE49-F238E27FC236}">
                <a16:creationId xmlns:a16="http://schemas.microsoft.com/office/drawing/2014/main" id="{216757FC-AAE7-E7C9-BEE8-134A31C1738A}"/>
              </a:ext>
            </a:extLst>
          </p:cNvPr>
          <p:cNvPicPr>
            <a:picLocks noChangeAspect="1"/>
          </p:cNvPicPr>
          <p:nvPr/>
        </p:nvPicPr>
        <p:blipFill>
          <a:blip r:embed="rId2"/>
          <a:stretch>
            <a:fillRect/>
          </a:stretch>
        </p:blipFill>
        <p:spPr>
          <a:xfrm>
            <a:off x="2384346" y="1491505"/>
            <a:ext cx="2800452" cy="4443523"/>
          </a:xfrm>
          <a:prstGeom prst="rect">
            <a:avLst/>
          </a:prstGeom>
        </p:spPr>
      </p:pic>
      <p:pic>
        <p:nvPicPr>
          <p:cNvPr id="8" name="Picture 7">
            <a:extLst>
              <a:ext uri="{FF2B5EF4-FFF2-40B4-BE49-F238E27FC236}">
                <a16:creationId xmlns:a16="http://schemas.microsoft.com/office/drawing/2014/main" id="{ADF06026-A459-E9A4-66AF-C4385F40C9CB}"/>
              </a:ext>
            </a:extLst>
          </p:cNvPr>
          <p:cNvPicPr>
            <a:picLocks noChangeAspect="1"/>
          </p:cNvPicPr>
          <p:nvPr/>
        </p:nvPicPr>
        <p:blipFill>
          <a:blip r:embed="rId3"/>
          <a:stretch>
            <a:fillRect/>
          </a:stretch>
        </p:blipFill>
        <p:spPr>
          <a:xfrm>
            <a:off x="5698406" y="1491505"/>
            <a:ext cx="4840034" cy="4407980"/>
          </a:xfrm>
          <a:prstGeom prst="rect">
            <a:avLst/>
          </a:prstGeom>
        </p:spPr>
      </p:pic>
    </p:spTree>
    <p:extLst>
      <p:ext uri="{BB962C8B-B14F-4D97-AF65-F5344CB8AC3E}">
        <p14:creationId xmlns:p14="http://schemas.microsoft.com/office/powerpoint/2010/main" val="2975567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862071" y="2322576"/>
            <a:ext cx="7092811" cy="1901952"/>
          </a:xfrm>
        </p:spPr>
        <p:txBody>
          <a:bodyPr/>
          <a:lstStyle/>
          <a:p>
            <a:r>
              <a:rPr lang="en-US" sz="3600" b="1" dirty="0"/>
              <a:t>Service oriented architecture </a:t>
            </a:r>
            <a:r>
              <a:rPr lang="en-US" sz="3600" dirty="0"/>
              <a:t>composed of </a:t>
            </a:r>
            <a:br>
              <a:rPr lang="en-US" sz="3600" dirty="0"/>
            </a:br>
            <a:r>
              <a:rPr lang="en-US" sz="3600" b="1" dirty="0"/>
              <a:t>loosely coupled elements</a:t>
            </a:r>
            <a:r>
              <a:rPr lang="en-US" sz="3600" dirty="0"/>
              <a:t> </a:t>
            </a:r>
            <a:br>
              <a:rPr lang="en-US" sz="3600" dirty="0"/>
            </a:br>
            <a:r>
              <a:rPr lang="en-US" sz="3600" dirty="0"/>
              <a:t>that have </a:t>
            </a:r>
            <a:r>
              <a:rPr lang="en-US" sz="3600" b="1" dirty="0"/>
              <a:t>bounded contexts</a:t>
            </a:r>
            <a:r>
              <a:rPr lang="en-US" sz="3600" dirty="0"/>
              <a:t>.</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2862071" y="4334256"/>
            <a:ext cx="2934879" cy="585216"/>
          </a:xfrm>
        </p:spPr>
        <p:txBody>
          <a:bodyPr/>
          <a:lstStyle/>
          <a:p>
            <a:pPr algn="l" fontAlgn="ctr"/>
            <a:r>
              <a:rPr lang="en-US" altLang="zh-CN" dirty="0"/>
              <a:t>Adrian Cockcroft </a:t>
            </a:r>
          </a:p>
          <a:p>
            <a:pPr algn="l" fontAlgn="ctr"/>
            <a:r>
              <a:rPr lang="en-US" altLang="zh-CN" sz="1400" dirty="0"/>
              <a:t>(former VP of Cloud Architecture @AWS</a:t>
            </a:r>
            <a:endParaRPr lang="en-IN" sz="1400" i="0" dirty="0">
              <a:effectLst/>
              <a:latin typeface="-apple-system"/>
            </a:endParaRPr>
          </a:p>
          <a:p>
            <a:r>
              <a:rPr lang="en-IN" b="0" i="0" dirty="0">
                <a:effectLst/>
                <a:latin typeface="-apple-system"/>
              </a:rPr>
              <a:t> </a:t>
            </a:r>
            <a:endParaRPr lang="en-US" altLang="zh-CN" dirty="0"/>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11</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108357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DD6BFD-1530-BC07-6B90-727FA6B080A3}"/>
              </a:ext>
            </a:extLst>
          </p:cNvPr>
          <p:cNvSpPr>
            <a:spLocks noGrp="1"/>
          </p:cNvSpPr>
          <p:nvPr>
            <p:ph type="title"/>
          </p:nvPr>
        </p:nvSpPr>
        <p:spPr/>
        <p:txBody>
          <a:bodyPr/>
          <a:lstStyle/>
          <a:p>
            <a:r>
              <a:rPr lang="en-US" dirty="0"/>
              <a:t>Why Microservices …</a:t>
            </a:r>
            <a:endParaRPr lang="en-IN" dirty="0"/>
          </a:p>
        </p:txBody>
      </p:sp>
      <p:sp>
        <p:nvSpPr>
          <p:cNvPr id="10" name="Text Placeholder 9">
            <a:extLst>
              <a:ext uri="{FF2B5EF4-FFF2-40B4-BE49-F238E27FC236}">
                <a16:creationId xmlns:a16="http://schemas.microsoft.com/office/drawing/2014/main" id="{B0630C4F-9F97-4749-1539-096EE8F1DC1E}"/>
              </a:ext>
            </a:extLst>
          </p:cNvPr>
          <p:cNvSpPr>
            <a:spLocks noGrp="1"/>
          </p:cNvSpPr>
          <p:nvPr>
            <p:ph type="body" sz="quarter" idx="14"/>
          </p:nvPr>
        </p:nvSpPr>
        <p:spPr/>
        <p:txBody>
          <a:bodyPr/>
          <a:lstStyle/>
          <a:p>
            <a:r>
              <a:rPr lang="en-US" dirty="0"/>
              <a:t>Separation of services 👨‍⚖️</a:t>
            </a:r>
            <a:endParaRPr lang="en-IN" dirty="0"/>
          </a:p>
        </p:txBody>
      </p:sp>
      <p:sp>
        <p:nvSpPr>
          <p:cNvPr id="8" name="Slide Number Placeholder 7">
            <a:extLst>
              <a:ext uri="{FF2B5EF4-FFF2-40B4-BE49-F238E27FC236}">
                <a16:creationId xmlns:a16="http://schemas.microsoft.com/office/drawing/2014/main" id="{3BCFB2B9-DCE1-479E-25F9-0A6BC41647E1}"/>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
        <p:nvSpPr>
          <p:cNvPr id="7" name="Footer Placeholder 6">
            <a:extLst>
              <a:ext uri="{FF2B5EF4-FFF2-40B4-BE49-F238E27FC236}">
                <a16:creationId xmlns:a16="http://schemas.microsoft.com/office/drawing/2014/main" id="{42805B9E-57EF-B2FF-C8B7-7D5A781FEFD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CADE807-75A7-6AFD-C991-F287510764A2}"/>
              </a:ext>
            </a:extLst>
          </p:cNvPr>
          <p:cNvSpPr>
            <a:spLocks noGrp="1"/>
          </p:cNvSpPr>
          <p:nvPr>
            <p:ph type="dt" sz="half" idx="10"/>
          </p:nvPr>
        </p:nvSpPr>
        <p:spPr/>
        <p:txBody>
          <a:bodyPr/>
          <a:lstStyle/>
          <a:p>
            <a:r>
              <a:rPr lang="en-US" noProof="0"/>
              <a:t>20XX</a:t>
            </a:r>
          </a:p>
        </p:txBody>
      </p:sp>
      <p:sp>
        <p:nvSpPr>
          <p:cNvPr id="11" name="Text Placeholder 10">
            <a:extLst>
              <a:ext uri="{FF2B5EF4-FFF2-40B4-BE49-F238E27FC236}">
                <a16:creationId xmlns:a16="http://schemas.microsoft.com/office/drawing/2014/main" id="{F09DE1DD-666F-DFC9-19E2-FA5215B74415}"/>
              </a:ext>
            </a:extLst>
          </p:cNvPr>
          <p:cNvSpPr>
            <a:spLocks noGrp="1"/>
          </p:cNvSpPr>
          <p:nvPr>
            <p:ph type="body" sz="quarter" idx="15"/>
          </p:nvPr>
        </p:nvSpPr>
        <p:spPr/>
        <p:txBody>
          <a:bodyPr/>
          <a:lstStyle/>
          <a:p>
            <a:r>
              <a:rPr lang="en-US" dirty="0"/>
              <a:t>Simple to understand 🤷</a:t>
            </a:r>
            <a:endParaRPr lang="en-IN" dirty="0"/>
          </a:p>
        </p:txBody>
      </p:sp>
      <p:sp>
        <p:nvSpPr>
          <p:cNvPr id="12" name="Text Placeholder 11">
            <a:extLst>
              <a:ext uri="{FF2B5EF4-FFF2-40B4-BE49-F238E27FC236}">
                <a16:creationId xmlns:a16="http://schemas.microsoft.com/office/drawing/2014/main" id="{EA2B2F69-2A1F-523A-CFC2-24070AD57BF0}"/>
              </a:ext>
            </a:extLst>
          </p:cNvPr>
          <p:cNvSpPr>
            <a:spLocks noGrp="1"/>
          </p:cNvSpPr>
          <p:nvPr>
            <p:ph type="body" sz="quarter" idx="16"/>
          </p:nvPr>
        </p:nvSpPr>
        <p:spPr/>
        <p:txBody>
          <a:bodyPr/>
          <a:lstStyle/>
          <a:p>
            <a:r>
              <a:rPr lang="en-US" dirty="0"/>
              <a:t>Easy to Scale</a:t>
            </a:r>
          </a:p>
          <a:p>
            <a:r>
              <a:rPr lang="en-IN" dirty="0"/>
              <a:t>📐</a:t>
            </a:r>
          </a:p>
        </p:txBody>
      </p:sp>
      <p:sp>
        <p:nvSpPr>
          <p:cNvPr id="13" name="Text Placeholder 12">
            <a:extLst>
              <a:ext uri="{FF2B5EF4-FFF2-40B4-BE49-F238E27FC236}">
                <a16:creationId xmlns:a16="http://schemas.microsoft.com/office/drawing/2014/main" id="{0EA3D821-C5C0-7C0B-FA1A-A43E401485F2}"/>
              </a:ext>
            </a:extLst>
          </p:cNvPr>
          <p:cNvSpPr>
            <a:spLocks noGrp="1"/>
          </p:cNvSpPr>
          <p:nvPr>
            <p:ph type="body" sz="quarter" idx="17"/>
          </p:nvPr>
        </p:nvSpPr>
        <p:spPr/>
        <p:txBody>
          <a:bodyPr/>
          <a:lstStyle/>
          <a:p>
            <a:r>
              <a:rPr lang="en-US" dirty="0"/>
              <a:t>Reusability of services ♻️</a:t>
            </a:r>
            <a:endParaRPr lang="en-IN" dirty="0"/>
          </a:p>
        </p:txBody>
      </p:sp>
      <p:sp>
        <p:nvSpPr>
          <p:cNvPr id="14" name="Text Placeholder 13">
            <a:extLst>
              <a:ext uri="{FF2B5EF4-FFF2-40B4-BE49-F238E27FC236}">
                <a16:creationId xmlns:a16="http://schemas.microsoft.com/office/drawing/2014/main" id="{1117E3C3-7F5D-EB71-FD3B-A1A87BF76E5F}"/>
              </a:ext>
            </a:extLst>
          </p:cNvPr>
          <p:cNvSpPr>
            <a:spLocks noGrp="1"/>
          </p:cNvSpPr>
          <p:nvPr>
            <p:ph type="body" sz="quarter" idx="18"/>
          </p:nvPr>
        </p:nvSpPr>
        <p:spPr/>
        <p:txBody>
          <a:bodyPr/>
          <a:lstStyle/>
          <a:p>
            <a:r>
              <a:rPr lang="en-US" dirty="0"/>
              <a:t>Decentralized data 🌐</a:t>
            </a:r>
            <a:endParaRPr lang="en-IN" dirty="0"/>
          </a:p>
        </p:txBody>
      </p:sp>
      <p:sp>
        <p:nvSpPr>
          <p:cNvPr id="15" name="Text Placeholder 14">
            <a:extLst>
              <a:ext uri="{FF2B5EF4-FFF2-40B4-BE49-F238E27FC236}">
                <a16:creationId xmlns:a16="http://schemas.microsoft.com/office/drawing/2014/main" id="{1AB2F2C4-D72B-3C1F-4B28-F5C57C4DE2AA}"/>
              </a:ext>
            </a:extLst>
          </p:cNvPr>
          <p:cNvSpPr>
            <a:spLocks noGrp="1"/>
          </p:cNvSpPr>
          <p:nvPr>
            <p:ph type="body" sz="quarter" idx="19"/>
          </p:nvPr>
        </p:nvSpPr>
        <p:spPr/>
        <p:txBody>
          <a:bodyPr/>
          <a:lstStyle/>
          <a:p>
            <a:r>
              <a:rPr lang="en-US" dirty="0"/>
              <a:t>Better Fault isolation 🔥🔍</a:t>
            </a:r>
            <a:endParaRPr lang="en-IN" dirty="0"/>
          </a:p>
        </p:txBody>
      </p:sp>
      <p:sp>
        <p:nvSpPr>
          <p:cNvPr id="16" name="Text Placeholder 15">
            <a:extLst>
              <a:ext uri="{FF2B5EF4-FFF2-40B4-BE49-F238E27FC236}">
                <a16:creationId xmlns:a16="http://schemas.microsoft.com/office/drawing/2014/main" id="{378330E8-1A25-48A7-2F86-272302D5996F}"/>
              </a:ext>
            </a:extLst>
          </p:cNvPr>
          <p:cNvSpPr>
            <a:spLocks noGrp="1"/>
          </p:cNvSpPr>
          <p:nvPr>
            <p:ph type="body" sz="quarter" idx="20"/>
          </p:nvPr>
        </p:nvSpPr>
        <p:spPr/>
        <p:txBody>
          <a:bodyPr/>
          <a:lstStyle/>
          <a:p>
            <a:r>
              <a:rPr lang="en-US" dirty="0"/>
              <a:t>CI/CD 🚅</a:t>
            </a:r>
          </a:p>
          <a:p>
            <a:r>
              <a:rPr lang="en-US" dirty="0"/>
              <a:t>deployments</a:t>
            </a:r>
            <a:endParaRPr lang="en-IN" dirty="0"/>
          </a:p>
        </p:txBody>
      </p:sp>
      <p:sp>
        <p:nvSpPr>
          <p:cNvPr id="17" name="Text Placeholder 16">
            <a:extLst>
              <a:ext uri="{FF2B5EF4-FFF2-40B4-BE49-F238E27FC236}">
                <a16:creationId xmlns:a16="http://schemas.microsoft.com/office/drawing/2014/main" id="{01A6F603-518E-8677-2401-4DBC8177DEF2}"/>
              </a:ext>
            </a:extLst>
          </p:cNvPr>
          <p:cNvSpPr>
            <a:spLocks noGrp="1"/>
          </p:cNvSpPr>
          <p:nvPr>
            <p:ph type="body" sz="quarter" idx="21"/>
          </p:nvPr>
        </p:nvSpPr>
        <p:spPr/>
        <p:txBody>
          <a:bodyPr/>
          <a:lstStyle/>
          <a:p>
            <a:r>
              <a:rPr lang="en-US" dirty="0"/>
              <a:t>No tech stack commitment 💑</a:t>
            </a:r>
            <a:endParaRPr lang="en-IN" dirty="0"/>
          </a:p>
        </p:txBody>
      </p:sp>
    </p:spTree>
    <p:extLst>
      <p:ext uri="{BB962C8B-B14F-4D97-AF65-F5344CB8AC3E}">
        <p14:creationId xmlns:p14="http://schemas.microsoft.com/office/powerpoint/2010/main" val="3458050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CDD6BFD-1530-BC07-6B90-727FA6B080A3}"/>
              </a:ext>
            </a:extLst>
          </p:cNvPr>
          <p:cNvSpPr>
            <a:spLocks noGrp="1"/>
          </p:cNvSpPr>
          <p:nvPr>
            <p:ph type="title"/>
          </p:nvPr>
        </p:nvSpPr>
        <p:spPr/>
        <p:txBody>
          <a:bodyPr/>
          <a:lstStyle/>
          <a:p>
            <a:r>
              <a:rPr lang="en-US" dirty="0"/>
              <a:t>Why Microservices …</a:t>
            </a:r>
            <a:endParaRPr lang="en-IN" dirty="0"/>
          </a:p>
        </p:txBody>
      </p:sp>
      <p:sp>
        <p:nvSpPr>
          <p:cNvPr id="10" name="Text Placeholder 9">
            <a:extLst>
              <a:ext uri="{FF2B5EF4-FFF2-40B4-BE49-F238E27FC236}">
                <a16:creationId xmlns:a16="http://schemas.microsoft.com/office/drawing/2014/main" id="{B0630C4F-9F97-4749-1539-096EE8F1DC1E}"/>
              </a:ext>
            </a:extLst>
          </p:cNvPr>
          <p:cNvSpPr>
            <a:spLocks noGrp="1"/>
          </p:cNvSpPr>
          <p:nvPr>
            <p:ph type="body" sz="quarter" idx="14"/>
          </p:nvPr>
        </p:nvSpPr>
        <p:spPr/>
        <p:txBody>
          <a:bodyPr/>
          <a:lstStyle/>
          <a:p>
            <a:r>
              <a:rPr lang="en-US" dirty="0"/>
              <a:t>Easy to maintain</a:t>
            </a:r>
          </a:p>
          <a:p>
            <a:r>
              <a:rPr lang="en-IN" dirty="0"/>
              <a:t>👷🔨</a:t>
            </a:r>
          </a:p>
        </p:txBody>
      </p:sp>
      <p:sp>
        <p:nvSpPr>
          <p:cNvPr id="8" name="Slide Number Placeholder 7">
            <a:extLst>
              <a:ext uri="{FF2B5EF4-FFF2-40B4-BE49-F238E27FC236}">
                <a16:creationId xmlns:a16="http://schemas.microsoft.com/office/drawing/2014/main" id="{3BCFB2B9-DCE1-479E-25F9-0A6BC41647E1}"/>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
        <p:nvSpPr>
          <p:cNvPr id="7" name="Footer Placeholder 6">
            <a:extLst>
              <a:ext uri="{FF2B5EF4-FFF2-40B4-BE49-F238E27FC236}">
                <a16:creationId xmlns:a16="http://schemas.microsoft.com/office/drawing/2014/main" id="{42805B9E-57EF-B2FF-C8B7-7D5A781FEFD0}"/>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ACADE807-75A7-6AFD-C991-F287510764A2}"/>
              </a:ext>
            </a:extLst>
          </p:cNvPr>
          <p:cNvSpPr>
            <a:spLocks noGrp="1"/>
          </p:cNvSpPr>
          <p:nvPr>
            <p:ph type="dt" sz="half" idx="10"/>
          </p:nvPr>
        </p:nvSpPr>
        <p:spPr/>
        <p:txBody>
          <a:bodyPr/>
          <a:lstStyle/>
          <a:p>
            <a:r>
              <a:rPr lang="en-US" noProof="0"/>
              <a:t>20XX</a:t>
            </a:r>
          </a:p>
        </p:txBody>
      </p:sp>
      <p:sp>
        <p:nvSpPr>
          <p:cNvPr id="11" name="Text Placeholder 10">
            <a:extLst>
              <a:ext uri="{FF2B5EF4-FFF2-40B4-BE49-F238E27FC236}">
                <a16:creationId xmlns:a16="http://schemas.microsoft.com/office/drawing/2014/main" id="{F09DE1DD-666F-DFC9-19E2-FA5215B74415}"/>
              </a:ext>
            </a:extLst>
          </p:cNvPr>
          <p:cNvSpPr>
            <a:spLocks noGrp="1"/>
          </p:cNvSpPr>
          <p:nvPr>
            <p:ph type="body" sz="quarter" idx="15"/>
          </p:nvPr>
        </p:nvSpPr>
        <p:spPr/>
        <p:txBody>
          <a:bodyPr/>
          <a:lstStyle/>
          <a:p>
            <a:r>
              <a:rPr lang="en-US" dirty="0"/>
              <a:t>Independently deployable 🏍</a:t>
            </a:r>
            <a:endParaRPr lang="en-IN" dirty="0"/>
          </a:p>
        </p:txBody>
      </p:sp>
      <p:sp>
        <p:nvSpPr>
          <p:cNvPr id="12" name="Text Placeholder 11">
            <a:extLst>
              <a:ext uri="{FF2B5EF4-FFF2-40B4-BE49-F238E27FC236}">
                <a16:creationId xmlns:a16="http://schemas.microsoft.com/office/drawing/2014/main" id="{EA2B2F69-2A1F-523A-CFC2-24070AD57BF0}"/>
              </a:ext>
            </a:extLst>
          </p:cNvPr>
          <p:cNvSpPr>
            <a:spLocks noGrp="1"/>
          </p:cNvSpPr>
          <p:nvPr>
            <p:ph type="body" sz="quarter" idx="16"/>
          </p:nvPr>
        </p:nvSpPr>
        <p:spPr/>
        <p:txBody>
          <a:bodyPr/>
          <a:lstStyle/>
          <a:p>
            <a:r>
              <a:rPr lang="en-US" dirty="0"/>
              <a:t>Independently Scalable 📐</a:t>
            </a:r>
            <a:endParaRPr lang="en-IN" dirty="0"/>
          </a:p>
        </p:txBody>
      </p:sp>
      <p:sp>
        <p:nvSpPr>
          <p:cNvPr id="13" name="Text Placeholder 12">
            <a:extLst>
              <a:ext uri="{FF2B5EF4-FFF2-40B4-BE49-F238E27FC236}">
                <a16:creationId xmlns:a16="http://schemas.microsoft.com/office/drawing/2014/main" id="{0EA3D821-C5C0-7C0B-FA1A-A43E401485F2}"/>
              </a:ext>
            </a:extLst>
          </p:cNvPr>
          <p:cNvSpPr>
            <a:spLocks noGrp="1"/>
          </p:cNvSpPr>
          <p:nvPr>
            <p:ph type="body" sz="quarter" idx="17"/>
          </p:nvPr>
        </p:nvSpPr>
        <p:spPr/>
        <p:txBody>
          <a:bodyPr/>
          <a:lstStyle/>
          <a:p>
            <a:r>
              <a:rPr lang="en-US" i="1" dirty="0"/>
              <a:t>Comparatively</a:t>
            </a:r>
            <a:r>
              <a:rPr lang="en-US" dirty="0"/>
              <a:t> Easy to test </a:t>
            </a:r>
            <a:r>
              <a:rPr lang="en-IN" b="0" i="0" dirty="0">
                <a:solidFill>
                  <a:srgbClr val="CCCCCC"/>
                </a:solidFill>
                <a:effectLst/>
                <a:latin typeface="Noto Color Emoji"/>
              </a:rPr>
              <a:t>😅</a:t>
            </a:r>
            <a:endParaRPr lang="en-IN" dirty="0"/>
          </a:p>
        </p:txBody>
      </p:sp>
      <p:sp>
        <p:nvSpPr>
          <p:cNvPr id="14" name="Text Placeholder 13">
            <a:extLst>
              <a:ext uri="{FF2B5EF4-FFF2-40B4-BE49-F238E27FC236}">
                <a16:creationId xmlns:a16="http://schemas.microsoft.com/office/drawing/2014/main" id="{1117E3C3-7F5D-EB71-FD3B-A1A87BF76E5F}"/>
              </a:ext>
            </a:extLst>
          </p:cNvPr>
          <p:cNvSpPr>
            <a:spLocks noGrp="1"/>
          </p:cNvSpPr>
          <p:nvPr>
            <p:ph type="body" sz="quarter" idx="18"/>
          </p:nvPr>
        </p:nvSpPr>
        <p:spPr/>
        <p:txBody>
          <a:bodyPr tIns="180000"/>
          <a:lstStyle/>
          <a:p>
            <a:r>
              <a:rPr lang="en-US" dirty="0"/>
              <a:t>Allows🧪 experimenting and adoption of new technologies</a:t>
            </a:r>
            <a:endParaRPr lang="en-IN" dirty="0"/>
          </a:p>
        </p:txBody>
      </p:sp>
      <p:sp>
        <p:nvSpPr>
          <p:cNvPr id="15" name="Text Placeholder 14">
            <a:extLst>
              <a:ext uri="{FF2B5EF4-FFF2-40B4-BE49-F238E27FC236}">
                <a16:creationId xmlns:a16="http://schemas.microsoft.com/office/drawing/2014/main" id="{1AB2F2C4-D72B-3C1F-4B28-F5C57C4DE2AA}"/>
              </a:ext>
            </a:extLst>
          </p:cNvPr>
          <p:cNvSpPr>
            <a:spLocks noGrp="1"/>
          </p:cNvSpPr>
          <p:nvPr>
            <p:ph type="body" sz="quarter" idx="19"/>
          </p:nvPr>
        </p:nvSpPr>
        <p:spPr/>
        <p:txBody>
          <a:bodyPr/>
          <a:lstStyle/>
          <a:p>
            <a:r>
              <a:rPr lang="en-US" dirty="0"/>
              <a:t>Increased availability ⏳</a:t>
            </a:r>
            <a:endParaRPr lang="en-IN" dirty="0"/>
          </a:p>
        </p:txBody>
      </p:sp>
      <p:sp>
        <p:nvSpPr>
          <p:cNvPr id="16" name="Text Placeholder 15">
            <a:extLst>
              <a:ext uri="{FF2B5EF4-FFF2-40B4-BE49-F238E27FC236}">
                <a16:creationId xmlns:a16="http://schemas.microsoft.com/office/drawing/2014/main" id="{378330E8-1A25-48A7-2F86-272302D5996F}"/>
              </a:ext>
            </a:extLst>
          </p:cNvPr>
          <p:cNvSpPr>
            <a:spLocks noGrp="1"/>
          </p:cNvSpPr>
          <p:nvPr>
            <p:ph type="body" sz="quarter" idx="20"/>
          </p:nvPr>
        </p:nvSpPr>
        <p:spPr/>
        <p:txBody>
          <a:bodyPr/>
          <a:lstStyle/>
          <a:p>
            <a:r>
              <a:rPr lang="en-US" dirty="0"/>
              <a:t>New features are added quickly 🚀</a:t>
            </a:r>
            <a:endParaRPr lang="en-IN" dirty="0"/>
          </a:p>
        </p:txBody>
      </p:sp>
      <p:sp>
        <p:nvSpPr>
          <p:cNvPr id="17" name="Text Placeholder 16">
            <a:extLst>
              <a:ext uri="{FF2B5EF4-FFF2-40B4-BE49-F238E27FC236}">
                <a16:creationId xmlns:a16="http://schemas.microsoft.com/office/drawing/2014/main" id="{01A6F603-518E-8677-2401-4DBC8177DEF2}"/>
              </a:ext>
            </a:extLst>
          </p:cNvPr>
          <p:cNvSpPr>
            <a:spLocks noGrp="1"/>
          </p:cNvSpPr>
          <p:nvPr>
            <p:ph type="body" sz="quarter" idx="21"/>
          </p:nvPr>
        </p:nvSpPr>
        <p:spPr/>
        <p:txBody>
          <a:bodyPr/>
          <a:lstStyle/>
          <a:p>
            <a:r>
              <a:rPr lang="en-US" dirty="0"/>
              <a:t>Teams become autonomous 🦾</a:t>
            </a:r>
            <a:endParaRPr lang="en-IN" dirty="0"/>
          </a:p>
        </p:txBody>
      </p:sp>
    </p:spTree>
    <p:extLst>
      <p:ext uri="{BB962C8B-B14F-4D97-AF65-F5344CB8AC3E}">
        <p14:creationId xmlns:p14="http://schemas.microsoft.com/office/powerpoint/2010/main" val="383256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5160A9-B2A7-91FA-696C-0FF7394A45A5}"/>
              </a:ext>
            </a:extLst>
          </p:cNvPr>
          <p:cNvSpPr>
            <a:spLocks noGrp="1"/>
          </p:cNvSpPr>
          <p:nvPr>
            <p:ph type="sldNum" sz="quarter" idx="12"/>
          </p:nvPr>
        </p:nvSpPr>
        <p:spPr/>
        <p:txBody>
          <a:bodyPr/>
          <a:lstStyle/>
          <a:p>
            <a:fld id="{8D0AFDD5-844D-364D-8AEC-50CF4D36D55D}" type="slidenum">
              <a:rPr lang="en-US" noProof="0" smtClean="0"/>
              <a:pPr/>
              <a:t>14</a:t>
            </a:fld>
            <a:endParaRPr lang="en-US" noProof="0"/>
          </a:p>
        </p:txBody>
      </p:sp>
      <p:sp>
        <p:nvSpPr>
          <p:cNvPr id="5" name="Footer Placeholder 4">
            <a:extLst>
              <a:ext uri="{FF2B5EF4-FFF2-40B4-BE49-F238E27FC236}">
                <a16:creationId xmlns:a16="http://schemas.microsoft.com/office/drawing/2014/main" id="{6D10AF32-3044-763E-4F03-C9511291F4E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AC019F4-4CBB-CA32-3730-4F160964777D}"/>
              </a:ext>
            </a:extLst>
          </p:cNvPr>
          <p:cNvSpPr>
            <a:spLocks noGrp="1"/>
          </p:cNvSpPr>
          <p:nvPr>
            <p:ph type="dt" sz="half" idx="10"/>
          </p:nvPr>
        </p:nvSpPr>
        <p:spPr/>
        <p:txBody>
          <a:bodyPr/>
          <a:lstStyle/>
          <a:p>
            <a:r>
              <a:rPr lang="en-US" noProof="0"/>
              <a:t>20XX</a:t>
            </a:r>
          </a:p>
        </p:txBody>
      </p:sp>
      <p:sp>
        <p:nvSpPr>
          <p:cNvPr id="17" name="Title 1">
            <a:extLst>
              <a:ext uri="{FF2B5EF4-FFF2-40B4-BE49-F238E27FC236}">
                <a16:creationId xmlns:a16="http://schemas.microsoft.com/office/drawing/2014/main" id="{F27AF818-2370-47CB-FBEE-D39E8AB9B367}"/>
              </a:ext>
            </a:extLst>
          </p:cNvPr>
          <p:cNvSpPr txBox="1">
            <a:spLocks/>
          </p:cNvSpPr>
          <p:nvPr/>
        </p:nvSpPr>
        <p:spPr>
          <a:xfrm>
            <a:off x="586820" y="1800520"/>
            <a:ext cx="4201996" cy="3488153"/>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5400" dirty="0">
                <a:solidFill>
                  <a:schemeClr val="bg1"/>
                </a:solidFill>
              </a:rPr>
              <a:t>Design Principles</a:t>
            </a:r>
          </a:p>
        </p:txBody>
      </p:sp>
      <p:pic>
        <p:nvPicPr>
          <p:cNvPr id="3" name="Picture 2">
            <a:extLst>
              <a:ext uri="{FF2B5EF4-FFF2-40B4-BE49-F238E27FC236}">
                <a16:creationId xmlns:a16="http://schemas.microsoft.com/office/drawing/2014/main" id="{B7552752-92DB-5110-E145-D502B958895D}"/>
              </a:ext>
            </a:extLst>
          </p:cNvPr>
          <p:cNvPicPr>
            <a:picLocks noChangeAspect="1"/>
          </p:cNvPicPr>
          <p:nvPr/>
        </p:nvPicPr>
        <p:blipFill>
          <a:blip r:embed="rId2"/>
          <a:stretch>
            <a:fillRect/>
          </a:stretch>
        </p:blipFill>
        <p:spPr>
          <a:xfrm>
            <a:off x="5740924" y="843667"/>
            <a:ext cx="5759776" cy="4974267"/>
          </a:xfrm>
          <a:prstGeom prst="rect">
            <a:avLst/>
          </a:prstGeom>
        </p:spPr>
      </p:pic>
    </p:spTree>
    <p:extLst>
      <p:ext uri="{BB962C8B-B14F-4D97-AF65-F5344CB8AC3E}">
        <p14:creationId xmlns:p14="http://schemas.microsoft.com/office/powerpoint/2010/main" val="181783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solidFill>
                  <a:schemeClr val="bg1"/>
                </a:solidFill>
              </a:rPr>
              <a:t>Single Responsibility​</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One of the SOLID principles​</a:t>
            </a:r>
            <a:br>
              <a:rPr lang="en-US" dirty="0"/>
            </a:br>
            <a:br>
              <a:rPr lang="en-US" dirty="0"/>
            </a:br>
            <a:r>
              <a:rPr lang="en-US" dirty="0"/>
              <a:t>Do one thing and do it well</a:t>
            </a:r>
          </a:p>
          <a:p>
            <a:br>
              <a:rPr lang="en-US" dirty="0"/>
            </a:br>
            <a:r>
              <a:rPr lang="en-US" dirty="0"/>
              <a:t>The thump rule to apply this principle is: "Gather those things which change for the same reason, Separate those things which change for the different reason".​</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pic>
        <p:nvPicPr>
          <p:cNvPr id="10" name="Picture 9">
            <a:extLst>
              <a:ext uri="{FF2B5EF4-FFF2-40B4-BE49-F238E27FC236}">
                <a16:creationId xmlns:a16="http://schemas.microsoft.com/office/drawing/2014/main" id="{8D54591C-F336-DD3D-8D94-D3D59165E6DC}"/>
              </a:ext>
            </a:extLst>
          </p:cNvPr>
          <p:cNvPicPr>
            <a:picLocks noChangeAspect="1"/>
          </p:cNvPicPr>
          <p:nvPr/>
        </p:nvPicPr>
        <p:blipFill rotWithShape="1">
          <a:blip r:embed="rId2"/>
          <a:srcRect l="22640" t="-55" r="21622" b="-1"/>
          <a:stretch/>
        </p:blipFill>
        <p:spPr>
          <a:xfrm>
            <a:off x="7597076" y="2189330"/>
            <a:ext cx="3352109" cy="3384691"/>
          </a:xfrm>
          <a:prstGeom prst="rect">
            <a:avLst/>
          </a:prstGeom>
        </p:spPr>
      </p:pic>
      <p:sp>
        <p:nvSpPr>
          <p:cNvPr id="11" name="TextBox 10">
            <a:extLst>
              <a:ext uri="{FF2B5EF4-FFF2-40B4-BE49-F238E27FC236}">
                <a16:creationId xmlns:a16="http://schemas.microsoft.com/office/drawing/2014/main" id="{AE2F383D-27EE-B10F-4948-FBD6C6EE5606}"/>
              </a:ext>
            </a:extLst>
          </p:cNvPr>
          <p:cNvSpPr txBox="1"/>
          <p:nvPr/>
        </p:nvSpPr>
        <p:spPr>
          <a:xfrm>
            <a:off x="8544774" y="5618130"/>
            <a:ext cx="2003820" cy="400110"/>
          </a:xfrm>
          <a:prstGeom prst="rect">
            <a:avLst/>
          </a:prstGeom>
          <a:noFill/>
        </p:spPr>
        <p:txBody>
          <a:bodyPr wrap="square" rtlCol="0">
            <a:spAutoFit/>
          </a:bodyPr>
          <a:lstStyle/>
          <a:p>
            <a:r>
              <a:rPr lang="en-US" sz="2000" dirty="0">
                <a:solidFill>
                  <a:schemeClr val="bg1"/>
                </a:solidFill>
              </a:rPr>
              <a:t>Just Don’t Do it</a:t>
            </a:r>
            <a:endParaRPr lang="en-IN" sz="2000" dirty="0">
              <a:solidFill>
                <a:schemeClr val="bg1"/>
              </a:solidFill>
            </a:endParaRPr>
          </a:p>
        </p:txBody>
      </p:sp>
    </p:spTree>
    <p:extLst>
      <p:ext uri="{BB962C8B-B14F-4D97-AF65-F5344CB8AC3E}">
        <p14:creationId xmlns:p14="http://schemas.microsoft.com/office/powerpoint/2010/main" val="309524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sz="5400" dirty="0">
                <a:solidFill>
                  <a:schemeClr val="bg1"/>
                </a:solidFill>
              </a:rPr>
              <a:t>Use the right tool for the job</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​With a system composed of multiple, collaborating services, we can decide to use different technologies inside each one. This allows us to pick the right tool for each job, rather than having to select a more standardized, one-size-fits-all approach</a:t>
            </a:r>
          </a:p>
          <a:p>
            <a:endParaRPr lang="en-US" dirty="0"/>
          </a:p>
          <a:p>
            <a:r>
              <a:rPr lang="en-US" dirty="0"/>
              <a:t>Define domain specific use cases;</a:t>
            </a:r>
            <a:br>
              <a:rPr lang="en-US" dirty="0"/>
            </a:br>
            <a:r>
              <a:rPr lang="en-US" dirty="0"/>
              <a:t>embrace and adopt various frameworks</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pic>
        <p:nvPicPr>
          <p:cNvPr id="5" name="Picture 4">
            <a:extLst>
              <a:ext uri="{FF2B5EF4-FFF2-40B4-BE49-F238E27FC236}">
                <a16:creationId xmlns:a16="http://schemas.microsoft.com/office/drawing/2014/main" id="{88885F27-67C4-9850-97E3-A276BC392E7E}"/>
              </a:ext>
            </a:extLst>
          </p:cNvPr>
          <p:cNvPicPr>
            <a:picLocks noChangeAspect="1"/>
          </p:cNvPicPr>
          <p:nvPr/>
        </p:nvPicPr>
        <p:blipFill>
          <a:blip r:embed="rId2"/>
          <a:stretch>
            <a:fillRect/>
          </a:stretch>
        </p:blipFill>
        <p:spPr>
          <a:xfrm>
            <a:off x="7141266" y="1956816"/>
            <a:ext cx="4127959" cy="4165444"/>
          </a:xfrm>
          <a:prstGeom prst="rect">
            <a:avLst/>
          </a:prstGeom>
        </p:spPr>
      </p:pic>
      <p:pic>
        <p:nvPicPr>
          <p:cNvPr id="9" name="Picture 8">
            <a:extLst>
              <a:ext uri="{FF2B5EF4-FFF2-40B4-BE49-F238E27FC236}">
                <a16:creationId xmlns:a16="http://schemas.microsoft.com/office/drawing/2014/main" id="{DE57F68C-A2D4-292C-E735-95911CB88A0A}"/>
              </a:ext>
            </a:extLst>
          </p:cNvPr>
          <p:cNvPicPr>
            <a:picLocks noChangeAspect="1"/>
          </p:cNvPicPr>
          <p:nvPr/>
        </p:nvPicPr>
        <p:blipFill>
          <a:blip r:embed="rId3"/>
          <a:stretch>
            <a:fillRect/>
          </a:stretch>
        </p:blipFill>
        <p:spPr>
          <a:xfrm>
            <a:off x="9821174" y="4742645"/>
            <a:ext cx="1685026" cy="1379615"/>
          </a:xfrm>
          <a:prstGeom prst="rect">
            <a:avLst/>
          </a:prstGeom>
        </p:spPr>
      </p:pic>
    </p:spTree>
    <p:extLst>
      <p:ext uri="{BB962C8B-B14F-4D97-AF65-F5344CB8AC3E}">
        <p14:creationId xmlns:p14="http://schemas.microsoft.com/office/powerpoint/2010/main" val="1288310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D6C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a:xfrm>
            <a:off x="1139952" y="243822"/>
            <a:ext cx="9912096" cy="1014984"/>
          </a:xfrm>
        </p:spPr>
        <p:txBody>
          <a:bodyPr/>
          <a:lstStyle/>
          <a:p>
            <a:r>
              <a:rPr lang="en-US" sz="4400" dirty="0"/>
              <a:t>Highly cohesive and </a:t>
            </a:r>
            <a:br>
              <a:rPr lang="en-US" sz="4400" dirty="0"/>
            </a:br>
            <a:r>
              <a:rPr lang="en-US" sz="4400" dirty="0"/>
              <a:t>Loosely coupled</a:t>
            </a:r>
            <a:r>
              <a:rPr lang="en-US" sz="4000" dirty="0"/>
              <a:t>​</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Develop the microservices based on distinct features with zero overlap with other functions.</a:t>
            </a:r>
          </a:p>
          <a:p>
            <a:r>
              <a:rPr lang="en-US" dirty="0"/>
              <a:t>​The main objective is to reduce the interaction between services</a:t>
            </a:r>
          </a:p>
          <a:p>
            <a:r>
              <a:rPr lang="en-US" dirty="0"/>
              <a:t>If we separate the functionality across wrong boundaries will lead tight coupling and increased complexity between services.</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pic>
        <p:nvPicPr>
          <p:cNvPr id="8" name="Picture 7">
            <a:extLst>
              <a:ext uri="{FF2B5EF4-FFF2-40B4-BE49-F238E27FC236}">
                <a16:creationId xmlns:a16="http://schemas.microsoft.com/office/drawing/2014/main" id="{3A3A2FBF-C1BF-5FA1-72CC-D54EBB576CAB}"/>
              </a:ext>
            </a:extLst>
          </p:cNvPr>
          <p:cNvPicPr>
            <a:picLocks noChangeAspect="1"/>
          </p:cNvPicPr>
          <p:nvPr/>
        </p:nvPicPr>
        <p:blipFill>
          <a:blip r:embed="rId2"/>
          <a:stretch>
            <a:fillRect/>
          </a:stretch>
        </p:blipFill>
        <p:spPr>
          <a:xfrm>
            <a:off x="7417488" y="2059186"/>
            <a:ext cx="3980725" cy="3782044"/>
          </a:xfrm>
          <a:prstGeom prst="rect">
            <a:avLst/>
          </a:prstGeom>
        </p:spPr>
      </p:pic>
    </p:spTree>
    <p:extLst>
      <p:ext uri="{BB962C8B-B14F-4D97-AF65-F5344CB8AC3E}">
        <p14:creationId xmlns:p14="http://schemas.microsoft.com/office/powerpoint/2010/main" val="88286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solidFill>
                  <a:schemeClr val="bg1"/>
                </a:solidFill>
              </a:rPr>
              <a:t>Intercommunication​</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Services communicate using either synchronous or ​asynchronous protocols</a:t>
            </a:r>
          </a:p>
          <a:p>
            <a:endParaRPr lang="en-US" dirty="0"/>
          </a:p>
          <a:p>
            <a:r>
              <a:rPr lang="en-US" dirty="0"/>
              <a:t>Services only rely on each others public API’s</a:t>
            </a:r>
          </a:p>
          <a:p>
            <a:endParaRPr lang="en-US" dirty="0"/>
          </a:p>
          <a:p>
            <a:r>
              <a:rPr lang="en-US" dirty="0"/>
              <a:t>Hide your data</a:t>
            </a:r>
          </a:p>
          <a:p>
            <a:endParaRPr lang="en-US" dirty="0"/>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pic>
        <p:nvPicPr>
          <p:cNvPr id="5" name="Picture 4">
            <a:extLst>
              <a:ext uri="{FF2B5EF4-FFF2-40B4-BE49-F238E27FC236}">
                <a16:creationId xmlns:a16="http://schemas.microsoft.com/office/drawing/2014/main" id="{B0F1FDF2-A1A4-A6B7-0246-C1C898079ABF}"/>
              </a:ext>
            </a:extLst>
          </p:cNvPr>
          <p:cNvPicPr>
            <a:picLocks noChangeAspect="1"/>
          </p:cNvPicPr>
          <p:nvPr/>
        </p:nvPicPr>
        <p:blipFill>
          <a:blip r:embed="rId2"/>
          <a:stretch>
            <a:fillRect/>
          </a:stretch>
        </p:blipFill>
        <p:spPr>
          <a:xfrm>
            <a:off x="6827520" y="2034848"/>
            <a:ext cx="5144219" cy="1915360"/>
          </a:xfrm>
          <a:prstGeom prst="rect">
            <a:avLst/>
          </a:prstGeom>
        </p:spPr>
      </p:pic>
      <p:pic>
        <p:nvPicPr>
          <p:cNvPr id="8" name="Picture 7">
            <a:extLst>
              <a:ext uri="{FF2B5EF4-FFF2-40B4-BE49-F238E27FC236}">
                <a16:creationId xmlns:a16="http://schemas.microsoft.com/office/drawing/2014/main" id="{F6BD6AC8-754D-9E41-1099-7B354202FB0C}"/>
              </a:ext>
            </a:extLst>
          </p:cNvPr>
          <p:cNvPicPr>
            <a:picLocks noChangeAspect="1"/>
          </p:cNvPicPr>
          <p:nvPr/>
        </p:nvPicPr>
        <p:blipFill>
          <a:blip r:embed="rId3"/>
          <a:stretch>
            <a:fillRect/>
          </a:stretch>
        </p:blipFill>
        <p:spPr>
          <a:xfrm>
            <a:off x="6827520" y="3915346"/>
            <a:ext cx="5144218" cy="1928303"/>
          </a:xfrm>
          <a:prstGeom prst="rect">
            <a:avLst/>
          </a:prstGeom>
        </p:spPr>
      </p:pic>
    </p:spTree>
    <p:extLst>
      <p:ext uri="{BB962C8B-B14F-4D97-AF65-F5344CB8AC3E}">
        <p14:creationId xmlns:p14="http://schemas.microsoft.com/office/powerpoint/2010/main" val="2117760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DFF5ED-E91B-5F79-A387-B04C2B06E687}"/>
              </a:ext>
            </a:extLst>
          </p:cNvPr>
          <p:cNvSpPr>
            <a:spLocks noGrp="1"/>
          </p:cNvSpPr>
          <p:nvPr>
            <p:ph type="sldNum" sz="quarter" idx="12"/>
          </p:nvPr>
        </p:nvSpPr>
        <p:spPr/>
        <p:txBody>
          <a:bodyPr/>
          <a:lstStyle/>
          <a:p>
            <a:fld id="{8D0AFDD5-844D-364D-8AEC-50CF4D36D55D}" type="slidenum">
              <a:rPr lang="en-US" noProof="0" smtClean="0"/>
              <a:pPr/>
              <a:t>19</a:t>
            </a:fld>
            <a:endParaRPr lang="en-US" noProof="0"/>
          </a:p>
        </p:txBody>
      </p:sp>
      <p:sp>
        <p:nvSpPr>
          <p:cNvPr id="5" name="Footer Placeholder 4">
            <a:extLst>
              <a:ext uri="{FF2B5EF4-FFF2-40B4-BE49-F238E27FC236}">
                <a16:creationId xmlns:a16="http://schemas.microsoft.com/office/drawing/2014/main" id="{C4E51D9D-33CA-82FD-4CAC-EC68D0886B22}"/>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19D2CB0-14AF-0882-9D24-031C3B7D5772}"/>
              </a:ext>
            </a:extLst>
          </p:cNvPr>
          <p:cNvSpPr>
            <a:spLocks noGrp="1"/>
          </p:cNvSpPr>
          <p:nvPr>
            <p:ph type="dt" sz="half" idx="10"/>
          </p:nvPr>
        </p:nvSpPr>
        <p:spPr/>
        <p:txBody>
          <a:bodyPr/>
          <a:lstStyle/>
          <a:p>
            <a:r>
              <a:rPr lang="en-US" noProof="0"/>
              <a:t>20XX</a:t>
            </a:r>
          </a:p>
        </p:txBody>
      </p:sp>
      <p:sp>
        <p:nvSpPr>
          <p:cNvPr id="7" name="Title 1">
            <a:extLst>
              <a:ext uri="{FF2B5EF4-FFF2-40B4-BE49-F238E27FC236}">
                <a16:creationId xmlns:a16="http://schemas.microsoft.com/office/drawing/2014/main" id="{E8ED98BC-9C6B-9B30-9BA7-B1F272E89547}"/>
              </a:ext>
            </a:extLst>
          </p:cNvPr>
          <p:cNvSpPr txBox="1">
            <a:spLocks/>
          </p:cNvSpPr>
          <p:nvPr/>
        </p:nvSpPr>
        <p:spPr>
          <a:xfrm>
            <a:off x="1139952" y="512064"/>
            <a:ext cx="9912096" cy="1014984"/>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dirty="0">
                <a:solidFill>
                  <a:schemeClr val="bg1"/>
                </a:solidFill>
              </a:rPr>
              <a:t>Intercommunication…​</a:t>
            </a:r>
          </a:p>
        </p:txBody>
      </p:sp>
      <p:pic>
        <p:nvPicPr>
          <p:cNvPr id="8" name="Picture 7">
            <a:extLst>
              <a:ext uri="{FF2B5EF4-FFF2-40B4-BE49-F238E27FC236}">
                <a16:creationId xmlns:a16="http://schemas.microsoft.com/office/drawing/2014/main" id="{B186D7EB-D1C7-BA3F-24FA-DC602484E215}"/>
              </a:ext>
            </a:extLst>
          </p:cNvPr>
          <p:cNvPicPr>
            <a:picLocks noChangeAspect="1"/>
          </p:cNvPicPr>
          <p:nvPr/>
        </p:nvPicPr>
        <p:blipFill>
          <a:blip r:embed="rId2"/>
          <a:stretch>
            <a:fillRect/>
          </a:stretch>
        </p:blipFill>
        <p:spPr>
          <a:xfrm>
            <a:off x="7595014" y="1774032"/>
            <a:ext cx="4029079" cy="4212137"/>
          </a:xfrm>
          <a:prstGeom prst="rect">
            <a:avLst/>
          </a:prstGeom>
        </p:spPr>
      </p:pic>
      <p:pic>
        <p:nvPicPr>
          <p:cNvPr id="9" name="Picture 8">
            <a:extLst>
              <a:ext uri="{FF2B5EF4-FFF2-40B4-BE49-F238E27FC236}">
                <a16:creationId xmlns:a16="http://schemas.microsoft.com/office/drawing/2014/main" id="{E011E157-1AAE-8244-E6F1-8EE2B653261D}"/>
              </a:ext>
            </a:extLst>
          </p:cNvPr>
          <p:cNvPicPr>
            <a:picLocks noChangeAspect="1"/>
          </p:cNvPicPr>
          <p:nvPr/>
        </p:nvPicPr>
        <p:blipFill>
          <a:blip r:embed="rId3"/>
          <a:stretch>
            <a:fillRect/>
          </a:stretch>
        </p:blipFill>
        <p:spPr>
          <a:xfrm>
            <a:off x="4596986" y="2387551"/>
            <a:ext cx="2998028" cy="2345360"/>
          </a:xfrm>
          <a:prstGeom prst="rect">
            <a:avLst/>
          </a:prstGeom>
        </p:spPr>
      </p:pic>
      <p:sp>
        <p:nvSpPr>
          <p:cNvPr id="10" name="Google Shape;1148;p53">
            <a:extLst>
              <a:ext uri="{FF2B5EF4-FFF2-40B4-BE49-F238E27FC236}">
                <a16:creationId xmlns:a16="http://schemas.microsoft.com/office/drawing/2014/main" id="{648E61AA-EB1E-0E47-0CB6-5F665CB050DE}"/>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Text Placeholder 24">
            <a:extLst>
              <a:ext uri="{FF2B5EF4-FFF2-40B4-BE49-F238E27FC236}">
                <a16:creationId xmlns:a16="http://schemas.microsoft.com/office/drawing/2014/main" id="{E7B44407-3135-215A-DA66-4DA525910BEE}"/>
              </a:ext>
            </a:extLst>
          </p:cNvPr>
          <p:cNvSpPr txBox="1">
            <a:spLocks/>
          </p:cNvSpPr>
          <p:nvPr/>
        </p:nvSpPr>
        <p:spPr>
          <a:xfrm>
            <a:off x="685800" y="1956816"/>
            <a:ext cx="3246120" cy="3986784"/>
          </a:xfrm>
          <a:prstGeom prst="rect">
            <a:avLst/>
          </a:prstGeom>
          <a:solidFill>
            <a:schemeClr val="accent5"/>
          </a:solidFill>
          <a:ln w="25400">
            <a:solidFill>
              <a:schemeClr val="dk1"/>
            </a:solidFill>
          </a:ln>
        </p:spPr>
        <p:txBody>
          <a:bodyPr lIns="320040" tIns="50292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Evolve API in backward compatible way.</a:t>
            </a:r>
          </a:p>
          <a:p>
            <a:r>
              <a:rPr lang="en-US" dirty="0"/>
              <a:t>Document API properly</a:t>
            </a:r>
          </a:p>
        </p:txBody>
      </p:sp>
    </p:spTree>
    <p:extLst>
      <p:ext uri="{BB962C8B-B14F-4D97-AF65-F5344CB8AC3E}">
        <p14:creationId xmlns:p14="http://schemas.microsoft.com/office/powerpoint/2010/main" val="150637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Monolithic hell</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Microservice architecture to the rescue</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Design principles</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4294967295"/>
          </p:nvPr>
        </p:nvSpPr>
        <p:spPr>
          <a:xfrm>
            <a:off x="5364480" y="6400904"/>
            <a:ext cx="1463040" cy="246888"/>
          </a:xfrm>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20</a:t>
            </a:fld>
            <a:endParaRPr lang="en-US" dirty="0"/>
          </a:p>
        </p:txBody>
      </p:sp>
      <p:pic>
        <p:nvPicPr>
          <p:cNvPr id="4" name="Picture 3">
            <a:extLst>
              <a:ext uri="{FF2B5EF4-FFF2-40B4-BE49-F238E27FC236}">
                <a16:creationId xmlns:a16="http://schemas.microsoft.com/office/drawing/2014/main" id="{52D79BCE-273D-F3F2-6824-3177920EE9B5}"/>
              </a:ext>
            </a:extLst>
          </p:cNvPr>
          <p:cNvPicPr>
            <a:picLocks noChangeAspect="1"/>
          </p:cNvPicPr>
          <p:nvPr/>
        </p:nvPicPr>
        <p:blipFill rotWithShape="1">
          <a:blip r:embed="rId3"/>
          <a:srcRect l="13070" t="14193" r="13116" b="585"/>
          <a:stretch/>
        </p:blipFill>
        <p:spPr>
          <a:xfrm>
            <a:off x="1" y="0"/>
            <a:ext cx="4367264" cy="6858000"/>
          </a:xfrm>
          <a:prstGeom prst="rect">
            <a:avLst/>
          </a:prstGeom>
        </p:spPr>
      </p:pic>
    </p:spTree>
    <p:extLst>
      <p:ext uri="{BB962C8B-B14F-4D97-AF65-F5344CB8AC3E}">
        <p14:creationId xmlns:p14="http://schemas.microsoft.com/office/powerpoint/2010/main" val="591722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pic>
        <p:nvPicPr>
          <p:cNvPr id="3" name="Picture 2">
            <a:extLst>
              <a:ext uri="{FF2B5EF4-FFF2-40B4-BE49-F238E27FC236}">
                <a16:creationId xmlns:a16="http://schemas.microsoft.com/office/drawing/2014/main" id="{778782DA-8022-78C6-C8DE-D715C5F38FA1}"/>
              </a:ext>
            </a:extLst>
          </p:cNvPr>
          <p:cNvPicPr>
            <a:picLocks noChangeAspect="1"/>
          </p:cNvPicPr>
          <p:nvPr/>
        </p:nvPicPr>
        <p:blipFill rotWithShape="1">
          <a:blip r:embed="rId3"/>
          <a:srcRect r="33402"/>
          <a:stretch/>
        </p:blipFill>
        <p:spPr>
          <a:xfrm>
            <a:off x="6443482" y="812291"/>
            <a:ext cx="4636008" cy="4928615"/>
          </a:xfrm>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123849"/>
            <a:ext cx="5038344" cy="946490"/>
          </a:xfrm>
        </p:spPr>
        <p:txBody>
          <a:bodyPr/>
          <a:lstStyle/>
          <a:p>
            <a:r>
              <a:rPr lang="en-US" dirty="0"/>
              <a:t>Introduction</a:t>
            </a:r>
            <a:br>
              <a:rPr lang="en-US" dirty="0">
                <a:sym typeface="DM Sans Medium"/>
              </a:rPr>
            </a:br>
            <a:br>
              <a:rPr lang="en-IN" sz="3600" b="1" dirty="0"/>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Microservices architecture is an approach in which a single application is composed of many loosely coupled and independently deployable smaller services. </a:t>
            </a:r>
          </a:p>
          <a:p>
            <a:endParaRPr lang="en-US" dirty="0"/>
          </a:p>
          <a:p>
            <a:r>
              <a:rPr lang="en-US" dirty="0"/>
              <a:t>Microservices might also be understood by what they are not. The two comparisons drawn most frequently with microservices architecture are monolithic architecture and service-oriented architecture (SOA).</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
        <p:nvSpPr>
          <p:cNvPr id="5" name="TextBox 4">
            <a:extLst>
              <a:ext uri="{FF2B5EF4-FFF2-40B4-BE49-F238E27FC236}">
                <a16:creationId xmlns:a16="http://schemas.microsoft.com/office/drawing/2014/main" id="{3192AE2D-C60C-592E-26EC-2172C383DF25}"/>
              </a:ext>
            </a:extLst>
          </p:cNvPr>
          <p:cNvSpPr txBox="1"/>
          <p:nvPr/>
        </p:nvSpPr>
        <p:spPr>
          <a:xfrm>
            <a:off x="1234730" y="2359517"/>
            <a:ext cx="5455340" cy="461665"/>
          </a:xfrm>
          <a:prstGeom prst="rect">
            <a:avLst/>
          </a:prstGeom>
          <a:noFill/>
        </p:spPr>
        <p:txBody>
          <a:bodyPr wrap="none" rtlCol="0">
            <a:spAutoFit/>
          </a:bodyPr>
          <a:lstStyle/>
          <a:p>
            <a:r>
              <a:rPr kumimoji="0" lang="en-IN" sz="2400" b="0" i="0" u="none" strike="noStrike" kern="1200" cap="none" spc="0" normalizeH="0" baseline="0" noProof="0" dirty="0">
                <a:ln>
                  <a:noFill/>
                </a:ln>
                <a:solidFill>
                  <a:srgbClr val="000000"/>
                </a:solidFill>
                <a:effectLst/>
                <a:uLnTx/>
                <a:uFillTx/>
                <a:latin typeface="Century Gothic"/>
                <a:ea typeface="+mj-ea"/>
                <a:cs typeface="+mj-cs"/>
              </a:rPr>
              <a:t>What is Microservices Architecture?</a:t>
            </a:r>
            <a:endParaRPr lang="en-IN" dirty="0"/>
          </a:p>
        </p:txBody>
      </p:sp>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20" y="1947672"/>
            <a:ext cx="3874986" cy="1938528"/>
          </a:xfrm>
        </p:spPr>
        <p:txBody>
          <a:bodyPr/>
          <a:lstStyle/>
          <a:p>
            <a:pPr algn="ctr"/>
            <a:r>
              <a:rPr lang="en-US" sz="5400" dirty="0"/>
              <a:t>Monolithic Hell</a:t>
            </a: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pic>
        <p:nvPicPr>
          <p:cNvPr id="4" name="Picture 3">
            <a:extLst>
              <a:ext uri="{FF2B5EF4-FFF2-40B4-BE49-F238E27FC236}">
                <a16:creationId xmlns:a16="http://schemas.microsoft.com/office/drawing/2014/main" id="{347D3BFE-A18B-92D8-B430-2A835CD5C61D}"/>
              </a:ext>
            </a:extLst>
          </p:cNvPr>
          <p:cNvPicPr>
            <a:picLocks noChangeAspect="1"/>
          </p:cNvPicPr>
          <p:nvPr/>
        </p:nvPicPr>
        <p:blipFill>
          <a:blip r:embed="rId3"/>
          <a:stretch>
            <a:fillRect/>
          </a:stretch>
        </p:blipFill>
        <p:spPr>
          <a:xfrm>
            <a:off x="5001768" y="420624"/>
            <a:ext cx="5897880" cy="5897880"/>
          </a:xfrm>
          <a:prstGeom prst="rect">
            <a:avLst/>
          </a:prstGeom>
        </p:spPr>
      </p:pic>
      <p:pic>
        <p:nvPicPr>
          <p:cNvPr id="12" name="Picture 11">
            <a:extLst>
              <a:ext uri="{FF2B5EF4-FFF2-40B4-BE49-F238E27FC236}">
                <a16:creationId xmlns:a16="http://schemas.microsoft.com/office/drawing/2014/main" id="{94221D00-ABFF-DC43-EC3F-A3FEDFC006BA}"/>
              </a:ext>
            </a:extLst>
          </p:cNvPr>
          <p:cNvPicPr>
            <a:picLocks noChangeAspect="1"/>
          </p:cNvPicPr>
          <p:nvPr/>
        </p:nvPicPr>
        <p:blipFill>
          <a:blip r:embed="rId4"/>
          <a:stretch>
            <a:fillRect/>
          </a:stretch>
        </p:blipFill>
        <p:spPr>
          <a:xfrm>
            <a:off x="7814823" y="1338324"/>
            <a:ext cx="1780278" cy="1305611"/>
          </a:xfrm>
          <a:prstGeom prst="rect">
            <a:avLst/>
          </a:prstGeom>
        </p:spPr>
      </p:pic>
      <p:sp>
        <p:nvSpPr>
          <p:cNvPr id="13" name="TextBox 12">
            <a:extLst>
              <a:ext uri="{FF2B5EF4-FFF2-40B4-BE49-F238E27FC236}">
                <a16:creationId xmlns:a16="http://schemas.microsoft.com/office/drawing/2014/main" id="{FFFA5168-EB70-7B9A-3E5C-EE4E6744974A}"/>
              </a:ext>
            </a:extLst>
          </p:cNvPr>
          <p:cNvSpPr txBox="1"/>
          <p:nvPr/>
        </p:nvSpPr>
        <p:spPr>
          <a:xfrm>
            <a:off x="7950708" y="1644134"/>
            <a:ext cx="1571264" cy="461665"/>
          </a:xfrm>
          <a:prstGeom prst="rect">
            <a:avLst/>
          </a:prstGeom>
          <a:noFill/>
        </p:spPr>
        <p:txBody>
          <a:bodyPr wrap="none" rtlCol="0">
            <a:spAutoFit/>
          </a:bodyPr>
          <a:lstStyle/>
          <a:p>
            <a:r>
              <a:rPr lang="en-US" sz="2400" dirty="0"/>
              <a:t>This is fine !</a:t>
            </a:r>
            <a:endParaRPr lang="en-IN" sz="2400" dirty="0"/>
          </a:p>
        </p:txBody>
      </p:sp>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AE83D-F9F5-8A4D-D484-1D20ED707A36}"/>
              </a:ext>
            </a:extLst>
          </p:cNvPr>
          <p:cNvSpPr>
            <a:spLocks noGrp="1"/>
          </p:cNvSpPr>
          <p:nvPr>
            <p:ph type="title"/>
          </p:nvPr>
        </p:nvSpPr>
        <p:spPr>
          <a:xfrm>
            <a:off x="1456944" y="1040518"/>
            <a:ext cx="5010912" cy="1265668"/>
          </a:xfrm>
        </p:spPr>
        <p:txBody>
          <a:bodyPr/>
          <a:lstStyle/>
          <a:p>
            <a:pPr algn="ctr"/>
            <a:r>
              <a:rPr lang="en-US" sz="3600" dirty="0"/>
              <a:t>What is Monolithic Architecture</a:t>
            </a:r>
            <a:endParaRPr lang="en-IN" sz="3600" dirty="0"/>
          </a:p>
        </p:txBody>
      </p:sp>
      <p:pic>
        <p:nvPicPr>
          <p:cNvPr id="7" name="Picture Placeholder 6">
            <a:extLst>
              <a:ext uri="{FF2B5EF4-FFF2-40B4-BE49-F238E27FC236}">
                <a16:creationId xmlns:a16="http://schemas.microsoft.com/office/drawing/2014/main" id="{88F5906B-BC75-06F0-C53D-8D9A6F6DDDE3}"/>
              </a:ext>
            </a:extLst>
          </p:cNvPr>
          <p:cNvPicPr>
            <a:picLocks noGrp="1" noChangeAspect="1"/>
          </p:cNvPicPr>
          <p:nvPr>
            <p:ph type="pic" sz="quarter" idx="13"/>
          </p:nvPr>
        </p:nvPicPr>
        <p:blipFill>
          <a:blip r:embed="rId2"/>
          <a:stretch>
            <a:fillRect/>
          </a:stretch>
        </p:blipFill>
        <p:spPr>
          <a:xfrm>
            <a:off x="7896379" y="0"/>
            <a:ext cx="4295621" cy="6857999"/>
          </a:xfrm>
        </p:spPr>
      </p:pic>
      <p:sp>
        <p:nvSpPr>
          <p:cNvPr id="4" name="Content Placeholder 3">
            <a:extLst>
              <a:ext uri="{FF2B5EF4-FFF2-40B4-BE49-F238E27FC236}">
                <a16:creationId xmlns:a16="http://schemas.microsoft.com/office/drawing/2014/main" id="{BABBFCE6-6C22-2EC0-5759-E76C196D5036}"/>
              </a:ext>
            </a:extLst>
          </p:cNvPr>
          <p:cNvSpPr>
            <a:spLocks noGrp="1"/>
          </p:cNvSpPr>
          <p:nvPr>
            <p:ph idx="1"/>
          </p:nvPr>
        </p:nvSpPr>
        <p:spPr>
          <a:xfrm>
            <a:off x="1456944" y="2631401"/>
            <a:ext cx="5010912" cy="2130552"/>
          </a:xfrm>
        </p:spPr>
        <p:txBody>
          <a:bodyPr/>
          <a:lstStyle/>
          <a:p>
            <a:r>
              <a:rPr lang="en-US" b="0" i="0" dirty="0">
                <a:solidFill>
                  <a:srgbClr val="1F2225"/>
                </a:solidFill>
                <a:effectLst/>
                <a:latin typeface="Titillium Web" panose="00000500000000000000" pitchFamily="2" charset="0"/>
              </a:rPr>
              <a:t>Monolithic is an architectural pattern of designing and developing a complete application as a single unit.</a:t>
            </a:r>
          </a:p>
          <a:p>
            <a:endParaRPr lang="en-US" dirty="0">
              <a:solidFill>
                <a:srgbClr val="1F2225"/>
              </a:solidFill>
              <a:latin typeface="Titillium Web" panose="00000500000000000000" pitchFamily="2" charset="0"/>
            </a:endParaRPr>
          </a:p>
          <a:p>
            <a:r>
              <a:rPr lang="en-US" b="0" i="0" dirty="0">
                <a:solidFill>
                  <a:srgbClr val="1F2225"/>
                </a:solidFill>
                <a:effectLst/>
                <a:latin typeface="Titillium Web" panose="00000500000000000000" pitchFamily="2" charset="0"/>
              </a:rPr>
              <a:t>For example, a traditional application will have a frontend, API, services, load balancer, and database. If you build everything together and deploy it on the server, that’s called a monolithic architecture, where services tightly couple together.</a:t>
            </a:r>
            <a:endParaRPr lang="en-IN" dirty="0"/>
          </a:p>
        </p:txBody>
      </p:sp>
      <p:sp>
        <p:nvSpPr>
          <p:cNvPr id="5" name="Slide Number Placeholder 4">
            <a:extLst>
              <a:ext uri="{FF2B5EF4-FFF2-40B4-BE49-F238E27FC236}">
                <a16:creationId xmlns:a16="http://schemas.microsoft.com/office/drawing/2014/main" id="{7AD1F669-61F2-B5A4-7247-3A7D6BACDF20}"/>
              </a:ext>
            </a:extLst>
          </p:cNvPr>
          <p:cNvSpPr>
            <a:spLocks noGrp="1"/>
          </p:cNvSpPr>
          <p:nvPr>
            <p:ph type="sldNum" sz="quarter" idx="12"/>
          </p:nvPr>
        </p:nvSpPr>
        <p:spPr/>
        <p:txBody>
          <a:bodyPr/>
          <a:lstStyle/>
          <a:p>
            <a:fld id="{8D0AFDD5-844D-364D-8AEC-50CF4D36D55D}" type="slidenum">
              <a:rPr lang="en-US" noProof="0" smtClean="0"/>
              <a:pPr/>
              <a:t>5</a:t>
            </a:fld>
            <a:endParaRPr lang="en-US" noProof="0"/>
          </a:p>
        </p:txBody>
      </p:sp>
    </p:spTree>
    <p:extLst>
      <p:ext uri="{BB962C8B-B14F-4D97-AF65-F5344CB8AC3E}">
        <p14:creationId xmlns:p14="http://schemas.microsoft.com/office/powerpoint/2010/main" val="404389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483079" y="1181819"/>
            <a:ext cx="3700731" cy="3627925"/>
          </a:xfrm>
        </p:spPr>
        <p:txBody>
          <a:bodyPr/>
          <a:lstStyle/>
          <a:p>
            <a:r>
              <a:rPr lang="en-US" sz="4400" dirty="0"/>
              <a:t>Benefits of the monolithic architecture</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Simple to develop</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Easy to make radical changes to the application</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a:xfrm>
            <a:off x="4451698" y="5675320"/>
            <a:ext cx="640080" cy="640080"/>
          </a:xfrm>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69864" y="3184904"/>
            <a:ext cx="3840480" cy="338328"/>
          </a:xfrm>
        </p:spPr>
        <p:txBody>
          <a:bodyPr/>
          <a:lstStyle/>
          <a:p>
            <a:r>
              <a:rPr lang="en-US" dirty="0"/>
              <a:t>Straightforward to test</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a:xfrm>
            <a:off x="4455524" y="3045668"/>
            <a:ext cx="640080" cy="640080"/>
          </a:xfrm>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769864" y="4419198"/>
            <a:ext cx="3840480" cy="338328"/>
          </a:xfrm>
        </p:spPr>
        <p:txBody>
          <a:bodyPr/>
          <a:lstStyle/>
          <a:p>
            <a:r>
              <a:rPr lang="en-US" dirty="0"/>
              <a:t>Straightforward to deploy</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a:xfrm>
            <a:off x="4455524" y="4382716"/>
            <a:ext cx="640080" cy="640080"/>
          </a:xfrm>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4" y="5826196"/>
            <a:ext cx="3840480" cy="338328"/>
          </a:xfrm>
        </p:spPr>
        <p:txBody>
          <a:bodyPr/>
          <a:lstStyle/>
          <a:p>
            <a:r>
              <a:rPr lang="en-US" dirty="0"/>
              <a:t>Easy to scale</a:t>
            </a:r>
          </a:p>
        </p:txBody>
      </p:sp>
      <p:sp>
        <p:nvSpPr>
          <p:cNvPr id="4" name="Text Placeholder 3">
            <a:extLst>
              <a:ext uri="{FF2B5EF4-FFF2-40B4-BE49-F238E27FC236}">
                <a16:creationId xmlns:a16="http://schemas.microsoft.com/office/drawing/2014/main" id="{D1425CEC-B297-1D7D-3A4E-43C09D2F9030}"/>
              </a:ext>
            </a:extLst>
          </p:cNvPr>
          <p:cNvSpPr>
            <a:spLocks noGrp="1"/>
          </p:cNvSpPr>
          <p:nvPr>
            <p:ph type="body" sz="quarter" idx="20"/>
          </p:nvPr>
        </p:nvSpPr>
        <p:spPr>
          <a:xfrm>
            <a:off x="5769863" y="780642"/>
            <a:ext cx="5798159" cy="338328"/>
          </a:xfrm>
        </p:spPr>
        <p:txBody>
          <a:bodyPr/>
          <a:lstStyle/>
          <a:p>
            <a:r>
              <a:rPr lang="en-US" sz="1200" b="1" dirty="0"/>
              <a:t>I</a:t>
            </a:r>
            <a:r>
              <a:rPr lang="en-US" sz="1200" dirty="0"/>
              <a:t>DEs and other developer tools are focused on building a single application</a:t>
            </a:r>
            <a:endParaRPr lang="en-IN" sz="1200" dirty="0"/>
          </a:p>
        </p:txBody>
      </p:sp>
    </p:spTree>
    <p:extLst>
      <p:ext uri="{BB962C8B-B14F-4D97-AF65-F5344CB8AC3E}">
        <p14:creationId xmlns:p14="http://schemas.microsoft.com/office/powerpoint/2010/main" val="4069701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5160A9-B2A7-91FA-696C-0FF7394A45A5}"/>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5" name="Footer Placeholder 4">
            <a:extLst>
              <a:ext uri="{FF2B5EF4-FFF2-40B4-BE49-F238E27FC236}">
                <a16:creationId xmlns:a16="http://schemas.microsoft.com/office/drawing/2014/main" id="{6D10AF32-3044-763E-4F03-C9511291F4ED}"/>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4AC019F4-4CBB-CA32-3730-4F160964777D}"/>
              </a:ext>
            </a:extLst>
          </p:cNvPr>
          <p:cNvSpPr>
            <a:spLocks noGrp="1"/>
          </p:cNvSpPr>
          <p:nvPr>
            <p:ph type="dt" sz="half" idx="10"/>
          </p:nvPr>
        </p:nvSpPr>
        <p:spPr/>
        <p:txBody>
          <a:bodyPr/>
          <a:lstStyle/>
          <a:p>
            <a:r>
              <a:rPr lang="en-US" noProof="0"/>
              <a:t>20XX</a:t>
            </a:r>
          </a:p>
        </p:txBody>
      </p:sp>
      <p:pic>
        <p:nvPicPr>
          <p:cNvPr id="15" name="Picture 14">
            <a:extLst>
              <a:ext uri="{FF2B5EF4-FFF2-40B4-BE49-F238E27FC236}">
                <a16:creationId xmlns:a16="http://schemas.microsoft.com/office/drawing/2014/main" id="{6576F91D-962A-DED6-2F6B-5F3371AE3F4A}"/>
              </a:ext>
            </a:extLst>
          </p:cNvPr>
          <p:cNvPicPr>
            <a:picLocks noChangeAspect="1"/>
          </p:cNvPicPr>
          <p:nvPr/>
        </p:nvPicPr>
        <p:blipFill>
          <a:blip r:embed="rId2"/>
          <a:stretch>
            <a:fillRect/>
          </a:stretch>
        </p:blipFill>
        <p:spPr>
          <a:xfrm>
            <a:off x="5849284" y="802064"/>
            <a:ext cx="5099901" cy="5099901"/>
          </a:xfrm>
          <a:prstGeom prst="rect">
            <a:avLst/>
          </a:prstGeom>
        </p:spPr>
      </p:pic>
      <p:sp>
        <p:nvSpPr>
          <p:cNvPr id="17" name="Title 1">
            <a:extLst>
              <a:ext uri="{FF2B5EF4-FFF2-40B4-BE49-F238E27FC236}">
                <a16:creationId xmlns:a16="http://schemas.microsoft.com/office/drawing/2014/main" id="{F27AF818-2370-47CB-FBEE-D39E8AB9B367}"/>
              </a:ext>
            </a:extLst>
          </p:cNvPr>
          <p:cNvSpPr txBox="1">
            <a:spLocks/>
          </p:cNvSpPr>
          <p:nvPr/>
        </p:nvSpPr>
        <p:spPr>
          <a:xfrm>
            <a:off x="586820" y="1800520"/>
            <a:ext cx="4201996" cy="3488153"/>
          </a:xfrm>
          <a:prstGeom prst="rect">
            <a:avLst/>
          </a:prstGeom>
        </p:spPr>
        <p:txBody>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4800" dirty="0"/>
              <a:t>Living in a monolithic hell</a:t>
            </a:r>
          </a:p>
        </p:txBody>
      </p:sp>
    </p:spTree>
    <p:extLst>
      <p:ext uri="{BB962C8B-B14F-4D97-AF65-F5344CB8AC3E}">
        <p14:creationId xmlns:p14="http://schemas.microsoft.com/office/powerpoint/2010/main" val="49247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1E1AA7-B691-22E9-11EA-23420CA542A1}"/>
              </a:ext>
            </a:extLst>
          </p:cNvPr>
          <p:cNvSpPr>
            <a:spLocks noGrp="1"/>
          </p:cNvSpPr>
          <p:nvPr>
            <p:ph type="title"/>
          </p:nvPr>
        </p:nvSpPr>
        <p:spPr/>
        <p:txBody>
          <a:bodyPr/>
          <a:lstStyle/>
          <a:p>
            <a:r>
              <a:rPr lang="en-US" sz="4400" dirty="0"/>
              <a:t>Monolithic hell</a:t>
            </a:r>
            <a:endParaRPr lang="en-IN" dirty="0"/>
          </a:p>
        </p:txBody>
      </p:sp>
      <p:sp>
        <p:nvSpPr>
          <p:cNvPr id="6" name="Text Placeholder 5">
            <a:extLst>
              <a:ext uri="{FF2B5EF4-FFF2-40B4-BE49-F238E27FC236}">
                <a16:creationId xmlns:a16="http://schemas.microsoft.com/office/drawing/2014/main" id="{F8AF1D3B-9DC7-8FDB-B87F-1DB999FC67A6}"/>
              </a:ext>
            </a:extLst>
          </p:cNvPr>
          <p:cNvSpPr>
            <a:spLocks noGrp="1"/>
          </p:cNvSpPr>
          <p:nvPr>
            <p:ph type="body" sz="quarter" idx="14"/>
          </p:nvPr>
        </p:nvSpPr>
        <p:spPr/>
        <p:txBody>
          <a:bodyPr/>
          <a:lstStyle/>
          <a:p>
            <a:r>
              <a:rPr lang="en-US" dirty="0"/>
              <a:t>Complexity intimidates developers</a:t>
            </a:r>
            <a:endParaRPr lang="en-IN" dirty="0"/>
          </a:p>
        </p:txBody>
      </p:sp>
      <p:sp>
        <p:nvSpPr>
          <p:cNvPr id="7" name="Text Placeholder 6">
            <a:extLst>
              <a:ext uri="{FF2B5EF4-FFF2-40B4-BE49-F238E27FC236}">
                <a16:creationId xmlns:a16="http://schemas.microsoft.com/office/drawing/2014/main" id="{01869778-DFCB-0C8D-E30F-3A8D02AED64D}"/>
              </a:ext>
            </a:extLst>
          </p:cNvPr>
          <p:cNvSpPr>
            <a:spLocks noGrp="1"/>
          </p:cNvSpPr>
          <p:nvPr>
            <p:ph type="body" sz="quarter" idx="15"/>
          </p:nvPr>
        </p:nvSpPr>
        <p:spPr/>
        <p:txBody>
          <a:bodyPr tIns="180000"/>
          <a:lstStyle/>
          <a:p>
            <a:r>
              <a:rPr lang="en-US" dirty="0"/>
              <a:t>Development is slow &amp; it takes long time to add new features</a:t>
            </a:r>
            <a:endParaRPr lang="en-IN" dirty="0"/>
          </a:p>
          <a:p>
            <a:endParaRPr lang="en-US" dirty="0"/>
          </a:p>
          <a:p>
            <a:endParaRPr lang="en-IN" dirty="0"/>
          </a:p>
        </p:txBody>
      </p:sp>
      <p:sp>
        <p:nvSpPr>
          <p:cNvPr id="8" name="Text Placeholder 7">
            <a:extLst>
              <a:ext uri="{FF2B5EF4-FFF2-40B4-BE49-F238E27FC236}">
                <a16:creationId xmlns:a16="http://schemas.microsoft.com/office/drawing/2014/main" id="{9886142B-8CCB-EE94-5F46-FD93DBB4924C}"/>
              </a:ext>
            </a:extLst>
          </p:cNvPr>
          <p:cNvSpPr>
            <a:spLocks noGrp="1"/>
          </p:cNvSpPr>
          <p:nvPr>
            <p:ph type="body" sz="quarter" idx="16"/>
          </p:nvPr>
        </p:nvSpPr>
        <p:spPr/>
        <p:txBody>
          <a:bodyPr/>
          <a:lstStyle/>
          <a:p>
            <a:r>
              <a:rPr lang="en-US" dirty="0"/>
              <a:t>Difficult to scale	</a:t>
            </a:r>
            <a:endParaRPr lang="en-IN" dirty="0"/>
          </a:p>
        </p:txBody>
      </p:sp>
      <p:sp>
        <p:nvSpPr>
          <p:cNvPr id="9" name="Text Placeholder 8">
            <a:extLst>
              <a:ext uri="{FF2B5EF4-FFF2-40B4-BE49-F238E27FC236}">
                <a16:creationId xmlns:a16="http://schemas.microsoft.com/office/drawing/2014/main" id="{36BA96CB-4A9F-B5BD-DB3A-FC56A3866F69}"/>
              </a:ext>
            </a:extLst>
          </p:cNvPr>
          <p:cNvSpPr>
            <a:spLocks noGrp="1"/>
          </p:cNvSpPr>
          <p:nvPr>
            <p:ph type="body" sz="quarter" idx="17"/>
          </p:nvPr>
        </p:nvSpPr>
        <p:spPr/>
        <p:txBody>
          <a:bodyPr/>
          <a:lstStyle/>
          <a:p>
            <a:r>
              <a:rPr lang="en-US" dirty="0"/>
              <a:t>Painful to test</a:t>
            </a:r>
            <a:endParaRPr lang="en-IN" dirty="0"/>
          </a:p>
        </p:txBody>
      </p:sp>
      <p:sp>
        <p:nvSpPr>
          <p:cNvPr id="10" name="Text Placeholder 9">
            <a:extLst>
              <a:ext uri="{FF2B5EF4-FFF2-40B4-BE49-F238E27FC236}">
                <a16:creationId xmlns:a16="http://schemas.microsoft.com/office/drawing/2014/main" id="{22F488AB-76F4-EC9A-F19A-31AEA7DCBE49}"/>
              </a:ext>
            </a:extLst>
          </p:cNvPr>
          <p:cNvSpPr>
            <a:spLocks noGrp="1"/>
          </p:cNvSpPr>
          <p:nvPr>
            <p:ph type="body" sz="quarter" idx="18"/>
          </p:nvPr>
        </p:nvSpPr>
        <p:spPr/>
        <p:txBody>
          <a:bodyPr/>
          <a:lstStyle/>
          <a:p>
            <a:r>
              <a:rPr lang="en-US" dirty="0"/>
              <a:t>Lack of agility and innovation</a:t>
            </a:r>
            <a:endParaRPr lang="en-IN" dirty="0"/>
          </a:p>
        </p:txBody>
      </p:sp>
      <p:sp>
        <p:nvSpPr>
          <p:cNvPr id="11" name="Text Placeholder 10">
            <a:extLst>
              <a:ext uri="{FF2B5EF4-FFF2-40B4-BE49-F238E27FC236}">
                <a16:creationId xmlns:a16="http://schemas.microsoft.com/office/drawing/2014/main" id="{ACFDA184-24CC-4C02-9D24-F94ECC590B50}"/>
              </a:ext>
            </a:extLst>
          </p:cNvPr>
          <p:cNvSpPr>
            <a:spLocks noGrp="1"/>
          </p:cNvSpPr>
          <p:nvPr>
            <p:ph type="body" sz="quarter" idx="19"/>
          </p:nvPr>
        </p:nvSpPr>
        <p:spPr/>
        <p:txBody>
          <a:bodyPr/>
          <a:lstStyle/>
          <a:p>
            <a:r>
              <a:rPr lang="en-US" dirty="0"/>
              <a:t>New releases takes months</a:t>
            </a:r>
            <a:endParaRPr lang="en-IN" dirty="0"/>
          </a:p>
          <a:p>
            <a:endParaRPr lang="en-IN" dirty="0"/>
          </a:p>
        </p:txBody>
      </p:sp>
      <p:sp>
        <p:nvSpPr>
          <p:cNvPr id="12" name="Text Placeholder 11">
            <a:extLst>
              <a:ext uri="{FF2B5EF4-FFF2-40B4-BE49-F238E27FC236}">
                <a16:creationId xmlns:a16="http://schemas.microsoft.com/office/drawing/2014/main" id="{98DFF1D8-B282-A296-C226-F9760C8E7AEF}"/>
              </a:ext>
            </a:extLst>
          </p:cNvPr>
          <p:cNvSpPr>
            <a:spLocks noGrp="1"/>
          </p:cNvSpPr>
          <p:nvPr>
            <p:ph type="body" sz="quarter" idx="20"/>
          </p:nvPr>
        </p:nvSpPr>
        <p:spPr/>
        <p:txBody>
          <a:bodyPr/>
          <a:lstStyle/>
          <a:p>
            <a:r>
              <a:rPr lang="en-US" dirty="0"/>
              <a:t>Locked tech stack</a:t>
            </a:r>
            <a:endParaRPr lang="en-IN" dirty="0"/>
          </a:p>
          <a:p>
            <a:endParaRPr lang="en-IN" dirty="0"/>
          </a:p>
        </p:txBody>
      </p:sp>
      <p:sp>
        <p:nvSpPr>
          <p:cNvPr id="13" name="Text Placeholder 12">
            <a:extLst>
              <a:ext uri="{FF2B5EF4-FFF2-40B4-BE49-F238E27FC236}">
                <a16:creationId xmlns:a16="http://schemas.microsoft.com/office/drawing/2014/main" id="{B38C414E-A85B-957D-83A6-FB470A03A94B}"/>
              </a:ext>
            </a:extLst>
          </p:cNvPr>
          <p:cNvSpPr>
            <a:spLocks noGrp="1"/>
          </p:cNvSpPr>
          <p:nvPr>
            <p:ph type="body" sz="quarter" idx="21"/>
          </p:nvPr>
        </p:nvSpPr>
        <p:spPr/>
        <p:txBody>
          <a:bodyPr/>
          <a:lstStyle/>
          <a:p>
            <a:r>
              <a:rPr lang="en-US" dirty="0"/>
              <a:t>Frustrated customers</a:t>
            </a:r>
            <a:endParaRPr lang="en-IN" dirty="0"/>
          </a:p>
        </p:txBody>
      </p:sp>
    </p:spTree>
    <p:extLst>
      <p:ext uri="{BB962C8B-B14F-4D97-AF65-F5344CB8AC3E}">
        <p14:creationId xmlns:p14="http://schemas.microsoft.com/office/powerpoint/2010/main" val="900770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104181" y="1123849"/>
            <a:ext cx="6202393" cy="946490"/>
          </a:xfrm>
        </p:spPr>
        <p:txBody>
          <a:bodyPr/>
          <a:lstStyle/>
          <a:p>
            <a:pPr algn="ctr"/>
            <a:r>
              <a:rPr lang="en-US" sz="3600" dirty="0"/>
              <a:t>Microservice architecture to the rescue</a:t>
            </a:r>
            <a:br>
              <a:rPr lang="en-US" dirty="0">
                <a:sym typeface="DM Sans Medium"/>
              </a:rPr>
            </a:br>
            <a:br>
              <a:rPr lang="en-IN" sz="3600" b="1" dirty="0"/>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456944" y="2657110"/>
            <a:ext cx="5010912" cy="2130552"/>
          </a:xfrm>
        </p:spPr>
        <p:txBody>
          <a:bodyPr/>
          <a:lstStyle/>
          <a:p>
            <a:r>
              <a:rPr lang="en-US" sz="1800" dirty="0"/>
              <a:t>Microservices architecture (often shortened to microservices) refers to an architectural style for developing applications. Microservices allow a large application to be separated into smaller independent parts, with each part having its own realm of responsibility.</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9</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pic>
        <p:nvPicPr>
          <p:cNvPr id="10" name="Picture 9">
            <a:extLst>
              <a:ext uri="{FF2B5EF4-FFF2-40B4-BE49-F238E27FC236}">
                <a16:creationId xmlns:a16="http://schemas.microsoft.com/office/drawing/2014/main" id="{C938974B-56E3-DACC-BA93-75CD33C81916}"/>
              </a:ext>
            </a:extLst>
          </p:cNvPr>
          <p:cNvPicPr>
            <a:picLocks noChangeAspect="1"/>
          </p:cNvPicPr>
          <p:nvPr/>
        </p:nvPicPr>
        <p:blipFill rotWithShape="1">
          <a:blip r:embed="rId3"/>
          <a:srcRect l="14411" r="8624"/>
          <a:stretch/>
        </p:blipFill>
        <p:spPr>
          <a:xfrm>
            <a:off x="7863842" y="0"/>
            <a:ext cx="4328158" cy="6873240"/>
          </a:xfrm>
          <a:prstGeom prst="rect">
            <a:avLst/>
          </a:prstGeom>
        </p:spPr>
      </p:pic>
    </p:spTree>
    <p:extLst>
      <p:ext uri="{BB962C8B-B14F-4D97-AF65-F5344CB8AC3E}">
        <p14:creationId xmlns:p14="http://schemas.microsoft.com/office/powerpoint/2010/main" val="158078252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{4554CD78-E9E1-494E-854A-82D5D2047FA0}tf11429527_win32</Template>
  <TotalTime>5868</TotalTime>
  <Words>644</Words>
  <Application>Microsoft Office PowerPoint</Application>
  <PresentationFormat>Widescreen</PresentationFormat>
  <Paragraphs>134</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Arial</vt:lpstr>
      <vt:lpstr>Calibri</vt:lpstr>
      <vt:lpstr>Century Gothic</vt:lpstr>
      <vt:lpstr>Karla</vt:lpstr>
      <vt:lpstr>Noto Color Emoji</vt:lpstr>
      <vt:lpstr>Titillium Web</vt:lpstr>
      <vt:lpstr>Univers Condensed Light</vt:lpstr>
      <vt:lpstr>Office Theme</vt:lpstr>
      <vt:lpstr>Introduction to Microservices Architecture</vt:lpstr>
      <vt:lpstr>Agenda</vt:lpstr>
      <vt:lpstr>Introduction  </vt:lpstr>
      <vt:lpstr>Monolithic Hell</vt:lpstr>
      <vt:lpstr>What is Monolithic Architecture</vt:lpstr>
      <vt:lpstr>Benefits of the monolithic architecture</vt:lpstr>
      <vt:lpstr>PowerPoint Presentation</vt:lpstr>
      <vt:lpstr>Monolithic hell</vt:lpstr>
      <vt:lpstr>Microservice architecture to the rescue  </vt:lpstr>
      <vt:lpstr>PowerPoint Presentation</vt:lpstr>
      <vt:lpstr>Service oriented architecture composed of  loosely coupled elements  that have bounded contexts.</vt:lpstr>
      <vt:lpstr>Why Microservices …</vt:lpstr>
      <vt:lpstr>Why Microservices …</vt:lpstr>
      <vt:lpstr>PowerPoint Presentation</vt:lpstr>
      <vt:lpstr>Single Responsibility​</vt:lpstr>
      <vt:lpstr>Use the right tool for the job</vt:lpstr>
      <vt:lpstr>Highly cohesive and  Loosely coupled​</vt:lpstr>
      <vt:lpstr>Intercommunication​</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Microservices Architecture</dc:title>
  <dc:creator>Neo</dc:creator>
  <cp:lastModifiedBy>Neo</cp:lastModifiedBy>
  <cp:revision>1</cp:revision>
  <dcterms:created xsi:type="dcterms:W3CDTF">2022-12-08T18:39:49Z</dcterms:created>
  <dcterms:modified xsi:type="dcterms:W3CDTF">2022-12-12T20:28:16Z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